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95" r:id="rId2"/>
    <p:sldId id="300" r:id="rId3"/>
    <p:sldId id="258" r:id="rId4"/>
    <p:sldId id="259" r:id="rId5"/>
    <p:sldId id="314" r:id="rId6"/>
    <p:sldId id="279" r:id="rId7"/>
    <p:sldId id="266" r:id="rId8"/>
    <p:sldId id="267" r:id="rId9"/>
    <p:sldId id="308" r:id="rId10"/>
    <p:sldId id="311" r:id="rId11"/>
    <p:sldId id="278" r:id="rId12"/>
    <p:sldId id="309" r:id="rId13"/>
    <p:sldId id="293" r:id="rId14"/>
    <p:sldId id="302" r:id="rId15"/>
    <p:sldId id="310" r:id="rId16"/>
    <p:sldId id="312"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99"/>
    <a:srgbClr val="FF99FF"/>
    <a:srgbClr val="FFFF66"/>
    <a:srgbClr val="FFCC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5" autoAdjust="0"/>
    <p:restoredTop sz="91862" autoAdjust="0"/>
  </p:normalViewPr>
  <p:slideViewPr>
    <p:cSldViewPr>
      <p:cViewPr>
        <p:scale>
          <a:sx n="66" d="100"/>
          <a:sy n="66" d="100"/>
        </p:scale>
        <p:origin x="-1506" y="-132"/>
      </p:cViewPr>
      <p:guideLst>
        <p:guide orient="horz" pos="2160"/>
        <p:guide pos="2880"/>
      </p:guideLst>
    </p:cSldViewPr>
  </p:slideViewPr>
  <p:outlineViewPr>
    <p:cViewPr>
      <p:scale>
        <a:sx n="33" d="100"/>
        <a:sy n="33" d="100"/>
      </p:scale>
      <p:origin x="0" y="286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88F022E-CAF8-4666-AE61-2DD3FFEB49E0}" type="datetimeFigureOut">
              <a:rPr lang="en-US"/>
              <a:pPr>
                <a:defRPr/>
              </a:pPr>
              <a:t>11/21/2011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54AA2DD-10D4-413C-B064-A275306C209E}" type="slidenum">
              <a:rPr lang="en-US"/>
              <a:pPr>
                <a:defRPr/>
              </a:pPr>
              <a:t>‹#›</a:t>
            </a:fld>
            <a:endParaRPr lang="en-US"/>
          </a:p>
        </p:txBody>
      </p:sp>
    </p:spTree>
    <p:extLst>
      <p:ext uri="{BB962C8B-B14F-4D97-AF65-F5344CB8AC3E}">
        <p14:creationId xmlns:p14="http://schemas.microsoft.com/office/powerpoint/2010/main" val="35551547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s-ES"/>
          </a:p>
        </p:txBody>
      </p:sp>
      <p:sp>
        <p:nvSpPr>
          <p:cNvPr id="491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fld id="{23103C12-196E-4276-A5CC-D15334E4EAC3}" type="datetimeFigureOut">
              <a:rPr lang="es-ES"/>
              <a:pPr>
                <a:defRPr/>
              </a:pPr>
              <a:t>21/11/2011</a:t>
            </a:fld>
            <a:endParaRPr lang="es-E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Click to edit Master text styles</a:t>
            </a:r>
          </a:p>
          <a:p>
            <a:pPr lvl="1"/>
            <a:r>
              <a:rPr lang="es-ES" noProof="0" smtClean="0"/>
              <a:t>Second level</a:t>
            </a:r>
          </a:p>
          <a:p>
            <a:pPr lvl="2"/>
            <a:r>
              <a:rPr lang="es-ES" noProof="0" smtClean="0"/>
              <a:t>Third level</a:t>
            </a:r>
          </a:p>
          <a:p>
            <a:pPr lvl="3"/>
            <a:r>
              <a:rPr lang="es-ES" noProof="0" smtClean="0"/>
              <a:t>Fourth level</a:t>
            </a:r>
          </a:p>
          <a:p>
            <a:pPr lvl="4"/>
            <a:r>
              <a:rPr lang="es-ES" noProof="0" smtClean="0"/>
              <a:t>Fifth level</a:t>
            </a:r>
          </a:p>
        </p:txBody>
      </p:sp>
      <p:sp>
        <p:nvSpPr>
          <p:cNvPr id="491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s-ES"/>
          </a:p>
        </p:txBody>
      </p:sp>
      <p:sp>
        <p:nvSpPr>
          <p:cNvPr id="491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31AE88FB-2BA7-4ED0-A025-68C520D1484F}" type="slidenum">
              <a:rPr lang="es-ES"/>
              <a:pPr>
                <a:defRPr/>
              </a:pPr>
              <a:t>‹#›</a:t>
            </a:fld>
            <a:endParaRPr lang="es-ES"/>
          </a:p>
        </p:txBody>
      </p:sp>
    </p:spTree>
    <p:extLst>
      <p:ext uri="{BB962C8B-B14F-4D97-AF65-F5344CB8AC3E}">
        <p14:creationId xmlns:p14="http://schemas.microsoft.com/office/powerpoint/2010/main" val="36916677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r>
              <a:rPr lang="en-US" dirty="0" smtClean="0"/>
              <a:t>Guatemala is a country of deep contrasts. It is among the top ten countries in the world with the widest gap between the rich and poor. It ranks among the top 10 exporters of sugar and coffee beans in the world (http://www.suite101.com/content/top-ten-sugar-exporters-a24351), a great feat considering that the country is only 109,000 km2. While Guatemala City is the largest city in Central America, Guatemala is also the country in the region with the highest percentage of rural population AND the country with the largest percentage of indigenous population in Central America and, along with Bolivia and Ecuador in South America, the countries with highest % of indigenous populations in the continent. Guatemala is a country of 14 million people where over 20 languages are spoken in an area that is the size of Bulgaria and with a density of 119 people per km2. the TFR is the highest in Latin America and comparable to that of LDCs (4.2-2.9 rural-urban; 4.5-3.1 indigenous-non indigenous). IMR ranks 146 of 224. MMR:  A good proportion of this area is mountainous and prone to environmental threats. According to the Conference of Parties on Climate Change 2010, Guatemala also ranks among the top ten countries in the world most vulnerable to the effects of climate change, and it is the first among Latin America.  If we add to all of this the effects of a 30 year civil war, we find ourselves with a country with great need but also great potential in its human and natural resources, in its ancient culture and lessons in human resilience. After this brief context, I will proceed to present Population Council’s work with indigenous girls and adolescents in Guatemala.</a:t>
            </a:r>
          </a:p>
          <a:p>
            <a:endParaRPr lang="es-ES" dirty="0" smtClean="0"/>
          </a:p>
          <a:p>
            <a:pPr eaLnBrk="1" hangingPunct="1"/>
            <a:r>
              <a:rPr lang="es-ES" dirty="0" err="1" smtClean="0"/>
              <a:t>While</a:t>
            </a:r>
            <a:r>
              <a:rPr lang="es-ES" dirty="0" smtClean="0"/>
              <a:t> </a:t>
            </a:r>
            <a:r>
              <a:rPr lang="es-ES" dirty="0" err="1" smtClean="0"/>
              <a:t>current</a:t>
            </a:r>
            <a:r>
              <a:rPr lang="es-ES" dirty="0" smtClean="0"/>
              <a:t> </a:t>
            </a:r>
            <a:r>
              <a:rPr lang="es-ES" dirty="0" err="1" smtClean="0"/>
              <a:t>laws</a:t>
            </a:r>
            <a:r>
              <a:rPr lang="es-ES" dirty="0" smtClean="0"/>
              <a:t> do </a:t>
            </a:r>
            <a:r>
              <a:rPr lang="es-ES" dirty="0" err="1" smtClean="0"/>
              <a:t>not</a:t>
            </a:r>
            <a:r>
              <a:rPr lang="es-ES" dirty="0" smtClean="0"/>
              <a:t> </a:t>
            </a:r>
            <a:r>
              <a:rPr lang="es-ES" dirty="0" err="1" smtClean="0"/>
              <a:t>discriminate</a:t>
            </a:r>
            <a:r>
              <a:rPr lang="es-ES" dirty="0" smtClean="0"/>
              <a:t> </a:t>
            </a:r>
            <a:r>
              <a:rPr lang="es-ES" dirty="0" err="1" smtClean="0"/>
              <a:t>between</a:t>
            </a:r>
            <a:r>
              <a:rPr lang="es-ES" dirty="0" smtClean="0"/>
              <a:t> </a:t>
            </a:r>
            <a:r>
              <a:rPr lang="es-ES" dirty="0" err="1" smtClean="0"/>
              <a:t>men</a:t>
            </a:r>
            <a:r>
              <a:rPr lang="es-ES" dirty="0" smtClean="0"/>
              <a:t> and </a:t>
            </a:r>
            <a:r>
              <a:rPr lang="es-ES" dirty="0" err="1" smtClean="0"/>
              <a:t>women</a:t>
            </a:r>
            <a:r>
              <a:rPr lang="es-ES" dirty="0" smtClean="0"/>
              <a:t>, </a:t>
            </a:r>
            <a:r>
              <a:rPr lang="es-ES" dirty="0" err="1" smtClean="0"/>
              <a:t>indigenous</a:t>
            </a:r>
            <a:r>
              <a:rPr lang="es-ES" dirty="0" smtClean="0"/>
              <a:t> and non-</a:t>
            </a:r>
            <a:r>
              <a:rPr lang="es-ES" dirty="0" err="1" smtClean="0"/>
              <a:t>indigenous</a:t>
            </a:r>
            <a:r>
              <a:rPr lang="es-ES" dirty="0" smtClean="0"/>
              <a:t> </a:t>
            </a:r>
            <a:r>
              <a:rPr lang="es-ES" dirty="0" err="1" smtClean="0"/>
              <a:t>Guatemalans</a:t>
            </a:r>
            <a:r>
              <a:rPr lang="es-ES" dirty="0" smtClean="0"/>
              <a:t>, </a:t>
            </a:r>
            <a:r>
              <a:rPr lang="es-ES" dirty="0" err="1" smtClean="0"/>
              <a:t>many</a:t>
            </a:r>
            <a:r>
              <a:rPr lang="es-ES" dirty="0" smtClean="0"/>
              <a:t> </a:t>
            </a:r>
            <a:r>
              <a:rPr lang="es-ES" dirty="0" err="1" smtClean="0"/>
              <a:t>historical</a:t>
            </a:r>
            <a:r>
              <a:rPr lang="es-ES" dirty="0" smtClean="0"/>
              <a:t>, </a:t>
            </a:r>
            <a:r>
              <a:rPr lang="es-ES" dirty="0" err="1" smtClean="0"/>
              <a:t>geographical</a:t>
            </a:r>
            <a:r>
              <a:rPr lang="es-ES" dirty="0" smtClean="0"/>
              <a:t> and </a:t>
            </a:r>
            <a:r>
              <a:rPr lang="es-ES" dirty="0" err="1" smtClean="0"/>
              <a:t>economic</a:t>
            </a:r>
            <a:r>
              <a:rPr lang="es-ES" dirty="0" smtClean="0"/>
              <a:t> </a:t>
            </a:r>
            <a:r>
              <a:rPr lang="es-ES" dirty="0" err="1" smtClean="0"/>
              <a:t>factors</a:t>
            </a:r>
            <a:r>
              <a:rPr lang="es-ES" dirty="0" smtClean="0"/>
              <a:t> </a:t>
            </a:r>
            <a:r>
              <a:rPr lang="es-ES" dirty="0" err="1" smtClean="0"/>
              <a:t>limit</a:t>
            </a:r>
            <a:r>
              <a:rPr lang="es-ES" dirty="0" smtClean="0"/>
              <a:t> </a:t>
            </a:r>
            <a:r>
              <a:rPr lang="es-ES" dirty="0" err="1" smtClean="0"/>
              <a:t>women’s</a:t>
            </a:r>
            <a:r>
              <a:rPr lang="es-ES" dirty="0" smtClean="0"/>
              <a:t>, and </a:t>
            </a:r>
            <a:r>
              <a:rPr lang="es-ES" dirty="0" err="1" smtClean="0"/>
              <a:t>particularly</a:t>
            </a:r>
            <a:r>
              <a:rPr lang="es-ES" dirty="0" smtClean="0"/>
              <a:t>, </a:t>
            </a:r>
            <a:r>
              <a:rPr lang="es-ES" dirty="0" err="1" smtClean="0"/>
              <a:t>young</a:t>
            </a:r>
            <a:r>
              <a:rPr lang="es-ES" dirty="0" smtClean="0"/>
              <a:t> </a:t>
            </a:r>
            <a:r>
              <a:rPr lang="es-ES" dirty="0" err="1" smtClean="0"/>
              <a:t>women’s</a:t>
            </a:r>
            <a:r>
              <a:rPr lang="es-ES" dirty="0" smtClean="0"/>
              <a:t> and </a:t>
            </a:r>
            <a:r>
              <a:rPr lang="es-ES" dirty="0" err="1" smtClean="0"/>
              <a:t>girls</a:t>
            </a:r>
            <a:r>
              <a:rPr lang="es-ES" dirty="0" smtClean="0"/>
              <a:t>, </a:t>
            </a:r>
            <a:r>
              <a:rPr lang="es-ES" dirty="0" err="1" smtClean="0"/>
              <a:t>access</a:t>
            </a:r>
            <a:r>
              <a:rPr lang="es-ES" dirty="0" smtClean="0"/>
              <a:t> </a:t>
            </a:r>
            <a:r>
              <a:rPr lang="es-ES" dirty="0" err="1" smtClean="0"/>
              <a:t>to</a:t>
            </a:r>
            <a:r>
              <a:rPr lang="es-ES" dirty="0" smtClean="0"/>
              <a:t> </a:t>
            </a:r>
            <a:r>
              <a:rPr lang="es-ES" dirty="0" err="1" smtClean="0"/>
              <a:t>services</a:t>
            </a:r>
            <a:r>
              <a:rPr lang="es-ES" dirty="0" smtClean="0"/>
              <a:t> and </a:t>
            </a:r>
            <a:r>
              <a:rPr lang="es-ES" dirty="0" err="1" smtClean="0"/>
              <a:t>rights</a:t>
            </a:r>
            <a:r>
              <a:rPr lang="es-ES" dirty="0" smtClean="0"/>
              <a:t>.  </a:t>
            </a:r>
            <a:r>
              <a:rPr lang="es-ES" dirty="0" err="1" smtClean="0"/>
              <a:t>For</a:t>
            </a:r>
            <a:r>
              <a:rPr lang="es-ES" dirty="0" smtClean="0"/>
              <a:t> </a:t>
            </a:r>
            <a:r>
              <a:rPr lang="es-ES" dirty="0" err="1" smtClean="0"/>
              <a:t>example</a:t>
            </a:r>
            <a:r>
              <a:rPr lang="es-ES" dirty="0" smtClean="0"/>
              <a:t>: </a:t>
            </a:r>
            <a:r>
              <a:rPr lang="es-ES" dirty="0" err="1" smtClean="0"/>
              <a:t>while</a:t>
            </a:r>
            <a:r>
              <a:rPr lang="es-ES" dirty="0" smtClean="0"/>
              <a:t> </a:t>
            </a:r>
            <a:r>
              <a:rPr lang="es-ES" dirty="0" err="1" smtClean="0"/>
              <a:t>loans</a:t>
            </a:r>
            <a:r>
              <a:rPr lang="es-ES" dirty="0" smtClean="0"/>
              <a:t> </a:t>
            </a:r>
            <a:r>
              <a:rPr lang="es-ES" dirty="0" err="1" smtClean="0"/>
              <a:t>to</a:t>
            </a:r>
            <a:r>
              <a:rPr lang="es-ES" dirty="0" smtClean="0"/>
              <a:t> </a:t>
            </a:r>
            <a:r>
              <a:rPr lang="es-ES" dirty="0" err="1" smtClean="0"/>
              <a:t>purchase</a:t>
            </a:r>
            <a:r>
              <a:rPr lang="es-ES" dirty="0" smtClean="0"/>
              <a:t> </a:t>
            </a:r>
            <a:r>
              <a:rPr lang="es-ES" dirty="0" err="1" smtClean="0"/>
              <a:t>land</a:t>
            </a:r>
            <a:r>
              <a:rPr lang="es-ES" dirty="0" smtClean="0"/>
              <a:t> are </a:t>
            </a:r>
            <a:r>
              <a:rPr lang="es-ES" dirty="0" err="1" smtClean="0"/>
              <a:t>available</a:t>
            </a:r>
            <a:r>
              <a:rPr lang="es-ES" dirty="0" smtClean="0"/>
              <a:t> </a:t>
            </a:r>
            <a:r>
              <a:rPr lang="es-ES" dirty="0" err="1" smtClean="0"/>
              <a:t>to</a:t>
            </a:r>
            <a:r>
              <a:rPr lang="es-ES" dirty="0" smtClean="0"/>
              <a:t> </a:t>
            </a:r>
            <a:r>
              <a:rPr lang="es-ES" dirty="0" err="1" smtClean="0"/>
              <a:t>all</a:t>
            </a:r>
            <a:r>
              <a:rPr lang="es-ES" dirty="0" smtClean="0"/>
              <a:t>, </a:t>
            </a:r>
            <a:r>
              <a:rPr lang="es-ES" dirty="0" err="1" smtClean="0"/>
              <a:t>most</a:t>
            </a:r>
            <a:r>
              <a:rPr lang="es-ES" dirty="0" smtClean="0"/>
              <a:t> </a:t>
            </a:r>
            <a:r>
              <a:rPr lang="es-ES" dirty="0" err="1" smtClean="0"/>
              <a:t>property</a:t>
            </a:r>
            <a:r>
              <a:rPr lang="es-ES" dirty="0" smtClean="0"/>
              <a:t> </a:t>
            </a:r>
            <a:r>
              <a:rPr lang="es-ES" dirty="0" err="1" smtClean="0"/>
              <a:t>still</a:t>
            </a:r>
            <a:r>
              <a:rPr lang="es-ES" dirty="0" smtClean="0"/>
              <a:t> </a:t>
            </a:r>
            <a:r>
              <a:rPr lang="es-ES" dirty="0" err="1" smtClean="0"/>
              <a:t>belongs</a:t>
            </a:r>
            <a:r>
              <a:rPr lang="es-ES" dirty="0" smtClean="0"/>
              <a:t> </a:t>
            </a:r>
            <a:r>
              <a:rPr lang="es-ES" dirty="0" err="1" smtClean="0"/>
              <a:t>to</a:t>
            </a:r>
            <a:r>
              <a:rPr lang="es-ES" dirty="0" smtClean="0"/>
              <a:t> </a:t>
            </a:r>
            <a:r>
              <a:rPr lang="es-ES" dirty="0" err="1" smtClean="0"/>
              <a:t>men</a:t>
            </a:r>
            <a:r>
              <a:rPr lang="es-ES" dirty="0" smtClean="0"/>
              <a:t>, and </a:t>
            </a:r>
            <a:r>
              <a:rPr lang="es-ES" dirty="0" err="1" smtClean="0"/>
              <a:t>there</a:t>
            </a:r>
            <a:r>
              <a:rPr lang="es-ES" dirty="0" smtClean="0"/>
              <a:t> </a:t>
            </a:r>
            <a:r>
              <a:rPr lang="es-ES" dirty="0" err="1" smtClean="0"/>
              <a:t>is</a:t>
            </a:r>
            <a:r>
              <a:rPr lang="es-ES" dirty="0" smtClean="0"/>
              <a:t> a </a:t>
            </a:r>
            <a:r>
              <a:rPr lang="es-ES" dirty="0" err="1" smtClean="0"/>
              <a:t>disproportionately</a:t>
            </a:r>
            <a:r>
              <a:rPr lang="es-ES" dirty="0" smtClean="0"/>
              <a:t> </a:t>
            </a:r>
            <a:r>
              <a:rPr lang="es-ES" dirty="0" err="1" smtClean="0"/>
              <a:t>high</a:t>
            </a:r>
            <a:r>
              <a:rPr lang="es-ES" dirty="0" smtClean="0"/>
              <a:t> </a:t>
            </a:r>
            <a:r>
              <a:rPr lang="es-ES" dirty="0" err="1" smtClean="0"/>
              <a:t>percentage</a:t>
            </a:r>
            <a:r>
              <a:rPr lang="es-ES" dirty="0" smtClean="0"/>
              <a:t> of </a:t>
            </a:r>
            <a:r>
              <a:rPr lang="es-ES" dirty="0" err="1" smtClean="0"/>
              <a:t>women</a:t>
            </a:r>
            <a:r>
              <a:rPr lang="es-ES" dirty="0" smtClean="0"/>
              <a:t> </a:t>
            </a:r>
            <a:r>
              <a:rPr lang="es-ES" dirty="0" err="1" smtClean="0"/>
              <a:t>who</a:t>
            </a:r>
            <a:r>
              <a:rPr lang="es-ES" dirty="0" smtClean="0"/>
              <a:t> </a:t>
            </a:r>
            <a:r>
              <a:rPr lang="es-ES" dirty="0" err="1" smtClean="0"/>
              <a:t>farm</a:t>
            </a:r>
            <a:r>
              <a:rPr lang="es-ES" dirty="0" smtClean="0"/>
              <a:t> </a:t>
            </a:r>
            <a:r>
              <a:rPr lang="es-ES" dirty="0" err="1" smtClean="0"/>
              <a:t>land</a:t>
            </a:r>
            <a:r>
              <a:rPr lang="es-ES" dirty="0" smtClean="0"/>
              <a:t> </a:t>
            </a:r>
            <a:r>
              <a:rPr lang="es-ES" dirty="0" err="1" smtClean="0"/>
              <a:t>that</a:t>
            </a:r>
            <a:r>
              <a:rPr lang="es-ES" dirty="0" smtClean="0"/>
              <a:t> </a:t>
            </a:r>
            <a:r>
              <a:rPr lang="es-ES" dirty="0" err="1" smtClean="0"/>
              <a:t>does</a:t>
            </a:r>
            <a:r>
              <a:rPr lang="es-ES" dirty="0" smtClean="0"/>
              <a:t> </a:t>
            </a:r>
            <a:r>
              <a:rPr lang="es-ES" dirty="0" err="1" smtClean="0"/>
              <a:t>not</a:t>
            </a:r>
            <a:r>
              <a:rPr lang="es-ES" dirty="0" smtClean="0"/>
              <a:t> </a:t>
            </a:r>
            <a:r>
              <a:rPr lang="es-ES" dirty="0" err="1" smtClean="0"/>
              <a:t>belong</a:t>
            </a:r>
            <a:r>
              <a:rPr lang="es-ES" dirty="0" smtClean="0"/>
              <a:t> </a:t>
            </a:r>
            <a:r>
              <a:rPr lang="es-ES" dirty="0" err="1" smtClean="0"/>
              <a:t>to</a:t>
            </a:r>
            <a:r>
              <a:rPr lang="es-ES" dirty="0" smtClean="0"/>
              <a:t> </a:t>
            </a:r>
            <a:r>
              <a:rPr lang="es-ES" dirty="0" err="1" smtClean="0"/>
              <a:t>them</a:t>
            </a:r>
            <a:r>
              <a:rPr lang="es-ES" dirty="0" smtClean="0"/>
              <a:t>. </a:t>
            </a:r>
            <a:r>
              <a:rPr lang="es-ES" dirty="0" err="1" smtClean="0"/>
              <a:t>Women</a:t>
            </a:r>
            <a:r>
              <a:rPr lang="es-ES" dirty="0" smtClean="0"/>
              <a:t> </a:t>
            </a:r>
            <a:r>
              <a:rPr lang="es-ES" dirty="0" err="1" smtClean="0"/>
              <a:t>work</a:t>
            </a:r>
            <a:r>
              <a:rPr lang="es-ES" dirty="0" smtClean="0"/>
              <a:t> in </a:t>
            </a:r>
            <a:r>
              <a:rPr lang="es-ES" dirty="0" err="1" smtClean="0"/>
              <a:t>the</a:t>
            </a:r>
            <a:r>
              <a:rPr lang="es-ES" dirty="0" smtClean="0"/>
              <a:t> informal sector. Data </a:t>
            </a:r>
            <a:r>
              <a:rPr lang="es-ES" dirty="0" err="1" smtClean="0"/>
              <a:t>from</a:t>
            </a:r>
            <a:r>
              <a:rPr lang="es-ES" dirty="0" smtClean="0"/>
              <a:t> INE, 2008 “Mujeres y hombres en cifras”</a:t>
            </a:r>
          </a:p>
          <a:p>
            <a:pPr eaLnBrk="1" hangingPunct="1"/>
            <a:r>
              <a:rPr lang="es-ES" dirty="0" smtClean="0"/>
              <a:t>Legal </a:t>
            </a:r>
            <a:r>
              <a:rPr lang="es-ES" dirty="0" err="1" smtClean="0"/>
              <a:t>services</a:t>
            </a:r>
            <a:r>
              <a:rPr lang="es-ES" dirty="0" smtClean="0"/>
              <a:t> are </a:t>
            </a:r>
            <a:r>
              <a:rPr lang="es-ES" dirty="0" err="1" smtClean="0"/>
              <a:t>seldom</a:t>
            </a:r>
            <a:r>
              <a:rPr lang="es-ES" dirty="0" smtClean="0"/>
              <a:t> in Maya </a:t>
            </a:r>
            <a:r>
              <a:rPr lang="es-ES" dirty="0" err="1" smtClean="0"/>
              <a:t>languages</a:t>
            </a:r>
            <a:r>
              <a:rPr lang="es-ES" dirty="0" smtClean="0"/>
              <a:t>. Legal </a:t>
            </a:r>
            <a:r>
              <a:rPr lang="es-ES" dirty="0" err="1" smtClean="0"/>
              <a:t>services</a:t>
            </a:r>
            <a:r>
              <a:rPr lang="es-ES" dirty="0" smtClean="0"/>
              <a:t> </a:t>
            </a:r>
            <a:r>
              <a:rPr lang="es-ES" dirty="0" err="1" smtClean="0"/>
              <a:t>located</a:t>
            </a:r>
            <a:r>
              <a:rPr lang="es-ES" dirty="0" smtClean="0"/>
              <a:t> in </a:t>
            </a:r>
            <a:r>
              <a:rPr lang="es-ES" dirty="0" err="1" smtClean="0"/>
              <a:t>urban</a:t>
            </a:r>
            <a:r>
              <a:rPr lang="es-ES" dirty="0" smtClean="0"/>
              <a:t> </a:t>
            </a:r>
            <a:r>
              <a:rPr lang="es-ES" dirty="0" err="1" smtClean="0"/>
              <a:t>areas</a:t>
            </a:r>
            <a:r>
              <a:rPr lang="es-ES" dirty="0" smtClean="0"/>
              <a:t> (</a:t>
            </a:r>
            <a:r>
              <a:rPr lang="es-ES" dirty="0" err="1" smtClean="0"/>
              <a:t>high</a:t>
            </a:r>
            <a:r>
              <a:rPr lang="es-ES" dirty="0" smtClean="0"/>
              <a:t> </a:t>
            </a:r>
            <a:r>
              <a:rPr lang="es-ES" dirty="0" err="1" smtClean="0"/>
              <a:t>cost</a:t>
            </a:r>
            <a:r>
              <a:rPr lang="es-ES" dirty="0" smtClean="0"/>
              <a:t> of </a:t>
            </a:r>
            <a:r>
              <a:rPr lang="es-ES" dirty="0" err="1" smtClean="0"/>
              <a:t>transportation</a:t>
            </a:r>
            <a:r>
              <a:rPr lang="es-ES" dirty="0" smtClean="0"/>
              <a:t>, </a:t>
            </a:r>
            <a:r>
              <a:rPr lang="es-ES" dirty="0" err="1" smtClean="0"/>
              <a:t>often</a:t>
            </a:r>
            <a:r>
              <a:rPr lang="es-ES" dirty="0" smtClean="0"/>
              <a:t> </a:t>
            </a:r>
            <a:r>
              <a:rPr lang="es-ES" dirty="0" err="1" smtClean="0"/>
              <a:t>without</a:t>
            </a:r>
            <a:r>
              <a:rPr lang="es-ES" dirty="0" smtClean="0"/>
              <a:t> </a:t>
            </a:r>
            <a:r>
              <a:rPr lang="es-ES" dirty="0" err="1" smtClean="0"/>
              <a:t>basic</a:t>
            </a:r>
            <a:r>
              <a:rPr lang="es-ES" dirty="0" smtClean="0"/>
              <a:t> </a:t>
            </a:r>
            <a:r>
              <a:rPr lang="es-ES" dirty="0" err="1" smtClean="0"/>
              <a:t>documents</a:t>
            </a:r>
            <a:r>
              <a:rPr lang="es-ES" dirty="0" smtClean="0"/>
              <a:t> </a:t>
            </a:r>
            <a:r>
              <a:rPr lang="es-ES" dirty="0" err="1" smtClean="0"/>
              <a:t>like</a:t>
            </a:r>
            <a:r>
              <a:rPr lang="es-ES" dirty="0" smtClean="0"/>
              <a:t> </a:t>
            </a:r>
            <a:r>
              <a:rPr lang="es-ES" dirty="0" err="1" smtClean="0"/>
              <a:t>birth</a:t>
            </a:r>
            <a:r>
              <a:rPr lang="es-ES" dirty="0" smtClean="0"/>
              <a:t> </a:t>
            </a:r>
            <a:r>
              <a:rPr lang="es-ES" dirty="0" err="1" smtClean="0"/>
              <a:t>certificates</a:t>
            </a:r>
            <a:r>
              <a:rPr lang="es-ES" dirty="0" smtClean="0"/>
              <a:t>, </a:t>
            </a:r>
            <a:r>
              <a:rPr lang="es-ES" dirty="0" err="1" smtClean="0"/>
              <a:t>IDs</a:t>
            </a:r>
            <a:r>
              <a:rPr lang="es-ES" dirty="0" smtClean="0"/>
              <a:t>) Positive </a:t>
            </a:r>
            <a:r>
              <a:rPr lang="es-ES" dirty="0" err="1" smtClean="0"/>
              <a:t>change</a:t>
            </a:r>
            <a:r>
              <a:rPr lang="es-ES" dirty="0" smtClean="0"/>
              <a:t>: more </a:t>
            </a:r>
            <a:r>
              <a:rPr lang="es-ES" dirty="0" err="1" smtClean="0"/>
              <a:t>women</a:t>
            </a:r>
            <a:r>
              <a:rPr lang="es-ES" dirty="0" smtClean="0"/>
              <a:t> </a:t>
            </a:r>
            <a:r>
              <a:rPr lang="es-ES" dirty="0" err="1" smtClean="0"/>
              <a:t>registered</a:t>
            </a:r>
            <a:r>
              <a:rPr lang="es-ES" dirty="0" smtClean="0"/>
              <a:t> </a:t>
            </a:r>
            <a:r>
              <a:rPr lang="es-ES" dirty="0" err="1" smtClean="0"/>
              <a:t>to</a:t>
            </a:r>
            <a:r>
              <a:rPr lang="es-ES" dirty="0" smtClean="0"/>
              <a:t> vote in 2011 </a:t>
            </a:r>
            <a:r>
              <a:rPr lang="es-ES" dirty="0" err="1" smtClean="0"/>
              <a:t>than</a:t>
            </a:r>
            <a:r>
              <a:rPr lang="es-ES" dirty="0" smtClean="0"/>
              <a:t> </a:t>
            </a:r>
            <a:r>
              <a:rPr lang="es-ES" dirty="0" err="1" smtClean="0"/>
              <a:t>men</a:t>
            </a:r>
            <a:r>
              <a:rPr lang="es-ES" dirty="0" smtClean="0"/>
              <a:t>. </a:t>
            </a:r>
          </a:p>
          <a:p>
            <a:endParaRPr lang="es-E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marL="228600" indent="-228600">
              <a:buFontTx/>
              <a:buAutoNum type="arabicPeriod"/>
            </a:pPr>
            <a:r>
              <a:rPr lang="es-ES" smtClean="0"/>
              <a:t>To stay or return to school</a:t>
            </a:r>
          </a:p>
          <a:p>
            <a:pPr marL="228600" indent="-228600">
              <a:buFontTx/>
              <a:buAutoNum type="arabicPeriod"/>
            </a:pPr>
            <a:r>
              <a:rPr lang="es-ES" smtClean="0"/>
              <a:t>To delay first union/marriage</a:t>
            </a:r>
          </a:p>
          <a:p>
            <a:pPr marL="228600" indent="-228600">
              <a:buFontTx/>
              <a:buAutoNum type="arabicPeriod"/>
            </a:pPr>
            <a:r>
              <a:rPr lang="es-ES" smtClean="0"/>
              <a:t>To delay first pregnancy until at least 20 years of age</a:t>
            </a:r>
          </a:p>
          <a:p>
            <a:pPr marL="228600" indent="-228600">
              <a:buFontTx/>
              <a:buAutoNum type="arabicPeriod"/>
            </a:pPr>
            <a:r>
              <a:rPr lang="es-ES" smtClean="0"/>
              <a:t>To prevent community level gender based violence</a:t>
            </a:r>
          </a:p>
          <a:p>
            <a:pPr marL="228600" indent="-228600">
              <a:buFontTx/>
              <a:buAutoNum type="arabicPeriod"/>
            </a:pPr>
            <a:r>
              <a:rPr lang="es-ES" smtClean="0"/>
              <a:t>To increase girls’ and adolescents’ self-esteem, decision making and negotiation tools, and over-all visibility in their communities.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r>
              <a:rPr lang="es-ES" smtClean="0"/>
              <a:t>“Unavoidable” : girls become facilitators of development. Through the platform, other resources reach the community. Leaders acknolwedge girls’ importance, renew their access to space, encourage participation.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3E79C94-8525-4E64-8DDA-C57D41A593DA}" type="slidenum">
              <a:rPr lang="en-US" sz="1200">
                <a:latin typeface="Calibri" pitchFamily="34" charset="0"/>
              </a:rPr>
              <a:pPr algn="r"/>
              <a:t>12</a:t>
            </a:fld>
            <a:endParaRPr lang="en-US" sz="1200">
              <a:latin typeface="Calibri"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a:spcBef>
                <a:spcPct val="0"/>
              </a:spcBef>
            </a:pPr>
            <a:r>
              <a:rPr lang="en-US" smtClean="0">
                <a:latin typeface="Garamond" pitchFamily="18" charset="0"/>
              </a:rPr>
              <a:t>In the next 10 years, more than 100 million girls in the developing world will marry before 18.  Data has illustrated that marriage will </a:t>
            </a:r>
            <a:r>
              <a:rPr lang="en-US" sz="1400" smtClean="0">
                <a:latin typeface="Garamond" pitchFamily="18" charset="0"/>
              </a:rPr>
              <a:t>change virtually everything in a girl’s life, including w</a:t>
            </a:r>
            <a:r>
              <a:rPr lang="en-US" sz="1500" smtClean="0">
                <a:latin typeface="Garamond" pitchFamily="18" charset="0"/>
              </a:rPr>
              <a:t>ith whom she associates, where she lives, what happens to her body and her sexuality. Data from the Population Council has also shown that young married women have l</a:t>
            </a:r>
            <a:r>
              <a:rPr lang="en-US" smtClean="0">
                <a:latin typeface="Garamond" pitchFamily="18" charset="0"/>
              </a:rPr>
              <a:t>ess mobility than unmarried girls &amp; older married women, Less decision-making power in the household than older married women, less exposure to media than unmarried and older married women, more limited social networks than unmarried girls and older married women, and may be at greater risk for gender based violence.  Given that all of these social factors exacerbate negative RH outcomes for young married, and the fact that there are limited reproductive health programs geared towards meeting the needs of young married individuals, the ACQUIRE Project launched an initiative to focus on young married.</a:t>
            </a:r>
          </a:p>
          <a:p>
            <a:pPr>
              <a:spcBef>
                <a:spcPct val="0"/>
              </a:spcBef>
            </a:pPr>
            <a:endParaRPr lang="en-US" smtClean="0">
              <a:latin typeface="Garamond" pitchFamily="18" charset="0"/>
            </a:endParaRPr>
          </a:p>
          <a:p>
            <a:pPr>
              <a:spcBef>
                <a:spcPct val="0"/>
              </a:spcBef>
            </a:pPr>
            <a:r>
              <a:rPr lang="en-US" smtClean="0">
                <a:latin typeface="Garamond" pitchFamily="18" charset="0"/>
              </a:rPr>
              <a:t>The initiative has three main objectives: to increase YM couples’ knowledge about RH issues, to create a supportive environment within service delivery sites to enable YM couples to access services; and to create an enabling environment within families and communities to enable married youth to access RH information and services.</a:t>
            </a:r>
            <a:endParaRPr lang="en-US" sz="1500" smtClean="0">
              <a:latin typeface="Garamond" pitchFamily="18" charset="0"/>
            </a:endParaRPr>
          </a:p>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r>
              <a:rPr lang="es-ES" smtClean="0"/>
              <a:t>Reaching distant communities is expensive. Local traditional leaders often require lengthier consultation processes than more urbanized-westernized leaders. Vulnerability is real: one on one investment pays off (conflict management, engaging reluctant leaders or parents, case-specific intervention).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625ADAA-C8F8-4CE5-9FB4-74C9E1D28EAD}" type="datetimeFigureOut">
              <a:rPr lang="en-US"/>
              <a:pPr>
                <a:defRPr/>
              </a:pPr>
              <a:t>11/21/2011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F7EF96-EE5D-4BEF-BC2A-08B83C2408D2}" type="datetimeFigureOut">
              <a:rPr lang="en-US"/>
              <a:pPr>
                <a:defRPr/>
              </a:pPr>
              <a:t>11/21/2011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68CFD9E-A1FB-44EE-90F0-A272688383D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CF4BBB-B466-4CDF-AEF7-5F6F8D7260D6}" type="datetimeFigureOut">
              <a:rPr lang="en-US"/>
              <a:pPr>
                <a:defRPr/>
              </a:pPr>
              <a:t>11/21/2011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5AB69EC-8FF0-4CD6-8310-0DECCAA5E27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81BDB0C-ED51-4778-A008-211D7C405091}" type="datetimeFigureOut">
              <a:rPr lang="en-US"/>
              <a:pPr>
                <a:defRPr/>
              </a:pPr>
              <a:t>11/21/2011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B4B1824-CFDA-480E-9995-8AC7FB88F0B7}" type="datetimeFigureOut">
              <a:rPr lang="en-US"/>
              <a:pPr>
                <a:defRPr/>
              </a:pPr>
              <a:t>11/21/2011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5ECFBA3-DBA9-4CDA-80E4-762CEFC26A1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8F38A8C-F936-428D-9096-F97EC5B27E1D}" type="datetimeFigureOut">
              <a:rPr lang="en-US"/>
              <a:pPr>
                <a:defRPr/>
              </a:pPr>
              <a:t>11/21/2011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5267D4A-9D1E-4F31-9A46-AC8E8D079AF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57C07259-5841-446D-9C57-D65B4A3B349F}" type="datetimeFigureOut">
              <a:rPr lang="en-US"/>
              <a:pPr>
                <a:defRPr/>
              </a:pPr>
              <a:t>11/21/2011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56189A4-4A42-4A57-8005-D1BC6518EE1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7FBF7E4A-6CFF-4440-91EE-F2FCDFDE14EF}" type="datetimeFigureOut">
              <a:rPr lang="en-US"/>
              <a:pPr>
                <a:defRPr/>
              </a:pPr>
              <a:t>11/21/2011</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F3EF44D-B82D-4D52-BFDA-9CDD3D88F00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FC98E15-D233-409C-BF5D-6706A285D481}" type="datetimeFigureOut">
              <a:rPr lang="en-US"/>
              <a:pPr>
                <a:defRPr/>
              </a:pPr>
              <a:t>11/21/2011</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158142-1164-42AA-8EC0-1EACE4B3AE4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A87D75D-74E0-421F-B85E-9776CE2017A4}" type="datetimeFigureOut">
              <a:rPr lang="en-US"/>
              <a:pPr>
                <a:defRPr/>
              </a:pPr>
              <a:t>11/21/2011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8B45F27-F14F-4FE4-98C9-3B63FC13B15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BE24F77-F924-4F70-B1CF-B24E7AA57904}" type="datetimeFigureOut">
              <a:rPr lang="en-US"/>
              <a:pPr>
                <a:defRPr/>
              </a:pPr>
              <a:t>11/21/2011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36478CC-0056-43C8-911E-6D6E6E5718E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649F14F-8156-44BF-9374-BBECCC2DFCC1}" type="datetimeFigureOut">
              <a:rPr lang="en-US"/>
              <a:pPr>
                <a:defRPr/>
              </a:pPr>
              <a:t>11/21/2011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1A115FD-FFE4-46EC-B8FA-41F50ED19CE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1D95F25-D7EA-4A9D-9059-3D30C6E00C86}" type="datetimeFigureOut">
              <a:rPr lang="en-US"/>
              <a:pPr>
                <a:defRPr/>
              </a:pPr>
              <a:t>11/21/2011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pic>
        <p:nvPicPr>
          <p:cNvPr id="1030" name="Picture 6" descr="P:\2006.JOBSFORARCHIVING\CORPAFF.IDENTITY.MANUAL\LOGO.TEMPLATES\PCOUNCIL LOGOS\PCOUNCIL.LOGO-WHITE.tif"/>
          <p:cNvPicPr>
            <a:picLocks noChangeAspect="1" noChangeArrowheads="1"/>
          </p:cNvPicPr>
          <p:nvPr userDrawn="1"/>
        </p:nvPicPr>
        <p:blipFill>
          <a:blip r:embed="rId14"/>
          <a:srcRect/>
          <a:stretch>
            <a:fillRect/>
          </a:stretch>
        </p:blipFill>
        <p:spPr bwMode="auto">
          <a:xfrm>
            <a:off x="7162800" y="6373813"/>
            <a:ext cx="1624013" cy="255587"/>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8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Helvetica" pitchFamily="34" charset="0"/>
        </a:defRPr>
      </a:lvl2pPr>
      <a:lvl3pPr algn="ctr" rtl="0" eaLnBrk="0" fontAlgn="base" hangingPunct="0">
        <a:spcBef>
          <a:spcPct val="0"/>
        </a:spcBef>
        <a:spcAft>
          <a:spcPct val="0"/>
        </a:spcAft>
        <a:defRPr sz="4400">
          <a:solidFill>
            <a:schemeClr val="tx1"/>
          </a:solidFill>
          <a:latin typeface="Helvetica" pitchFamily="34" charset="0"/>
        </a:defRPr>
      </a:lvl3pPr>
      <a:lvl4pPr algn="ctr" rtl="0" eaLnBrk="0" fontAlgn="base" hangingPunct="0">
        <a:spcBef>
          <a:spcPct val="0"/>
        </a:spcBef>
        <a:spcAft>
          <a:spcPct val="0"/>
        </a:spcAft>
        <a:defRPr sz="4400">
          <a:solidFill>
            <a:schemeClr val="tx1"/>
          </a:solidFill>
          <a:latin typeface="Helvetica" pitchFamily="34" charset="0"/>
        </a:defRPr>
      </a:lvl4pPr>
      <a:lvl5pPr algn="ctr" rtl="0" eaLnBrk="0" fontAlgn="base" hangingPunct="0">
        <a:spcBef>
          <a:spcPct val="0"/>
        </a:spcBef>
        <a:spcAft>
          <a:spcPct val="0"/>
        </a:spcAft>
        <a:defRPr sz="4400">
          <a:solidFill>
            <a:schemeClr val="tx1"/>
          </a:solidFill>
          <a:latin typeface="Helvetica" pitchFamily="34" charset="0"/>
        </a:defRPr>
      </a:lvl5pPr>
      <a:lvl6pPr marL="457200" algn="ctr" rtl="0" fontAlgn="base">
        <a:spcBef>
          <a:spcPct val="0"/>
        </a:spcBef>
        <a:spcAft>
          <a:spcPct val="0"/>
        </a:spcAft>
        <a:defRPr sz="4400">
          <a:solidFill>
            <a:schemeClr val="tx1"/>
          </a:solidFill>
          <a:latin typeface="Helvetica" pitchFamily="34" charset="0"/>
        </a:defRPr>
      </a:lvl6pPr>
      <a:lvl7pPr marL="914400" algn="ctr" rtl="0" fontAlgn="base">
        <a:spcBef>
          <a:spcPct val="0"/>
        </a:spcBef>
        <a:spcAft>
          <a:spcPct val="0"/>
        </a:spcAft>
        <a:defRPr sz="4400">
          <a:solidFill>
            <a:schemeClr val="tx1"/>
          </a:solidFill>
          <a:latin typeface="Helvetica" pitchFamily="34" charset="0"/>
        </a:defRPr>
      </a:lvl7pPr>
      <a:lvl8pPr marL="1371600" algn="ctr" rtl="0" fontAlgn="base">
        <a:spcBef>
          <a:spcPct val="0"/>
        </a:spcBef>
        <a:spcAft>
          <a:spcPct val="0"/>
        </a:spcAft>
        <a:defRPr sz="4400">
          <a:solidFill>
            <a:schemeClr val="tx1"/>
          </a:solidFill>
          <a:latin typeface="Helvetica" pitchFamily="34" charset="0"/>
        </a:defRPr>
      </a:lvl8pPr>
      <a:lvl9pPr marL="1828800" algn="ctr" rtl="0" fontAlgn="base">
        <a:spcBef>
          <a:spcPct val="0"/>
        </a:spcBef>
        <a:spcAft>
          <a:spcPct val="0"/>
        </a:spcAft>
        <a:defRPr sz="4400">
          <a:solidFill>
            <a:schemeClr val="tx1"/>
          </a:solidFill>
          <a:latin typeface="Helvetica"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wmf"/><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00" name="Picture 12" descr="P1090491"/>
          <p:cNvPicPr>
            <a:picLocks noChangeAspect="1" noChangeArrowheads="1"/>
          </p:cNvPicPr>
          <p:nvPr/>
        </p:nvPicPr>
        <p:blipFill>
          <a:blip r:embed="rId2">
            <a:lum bright="12000" contrast="-22000"/>
          </a:blip>
          <a:srcRect/>
          <a:stretch>
            <a:fillRect/>
          </a:stretch>
        </p:blipFill>
        <p:spPr bwMode="auto">
          <a:xfrm>
            <a:off x="685800" y="457200"/>
            <a:ext cx="7772400" cy="5829300"/>
          </a:xfrm>
          <a:prstGeom prst="rect">
            <a:avLst/>
          </a:prstGeom>
          <a:noFill/>
          <a:ln w="9525">
            <a:noFill/>
            <a:miter lim="800000"/>
            <a:headEnd/>
            <a:tailEnd/>
          </a:ln>
        </p:spPr>
      </p:pic>
      <p:sp>
        <p:nvSpPr>
          <p:cNvPr id="12290" name="Rectangle 4"/>
          <p:cNvSpPr>
            <a:spLocks noGrp="1"/>
          </p:cNvSpPr>
          <p:nvPr>
            <p:ph type="ctrTitle" idx="4294967295"/>
          </p:nvPr>
        </p:nvSpPr>
        <p:spPr>
          <a:xfrm>
            <a:off x="685800" y="2130425"/>
            <a:ext cx="7772400" cy="1470025"/>
          </a:xfrm>
        </p:spPr>
        <p:txBody>
          <a:bodyPr/>
          <a:lstStyle/>
          <a:p>
            <a:r>
              <a:rPr lang="es-ES" sz="3600" dirty="0" smtClean="0">
                <a:solidFill>
                  <a:schemeClr val="bg1"/>
                </a:solidFill>
                <a:latin typeface="Calibri" pitchFamily="34" charset="0"/>
              </a:rPr>
              <a:t>" </a:t>
            </a:r>
            <a:br>
              <a:rPr lang="es-ES" sz="3600" dirty="0" smtClean="0">
                <a:solidFill>
                  <a:schemeClr val="bg1"/>
                </a:solidFill>
                <a:latin typeface="Calibri" pitchFamily="34" charset="0"/>
              </a:rPr>
            </a:br>
            <a:r>
              <a:rPr lang="es-ES" sz="3600" dirty="0">
                <a:solidFill>
                  <a:schemeClr val="bg1"/>
                </a:solidFill>
                <a:latin typeface="Calibri" pitchFamily="34" charset="0"/>
              </a:rPr>
              <a:t/>
            </a:r>
            <a:br>
              <a:rPr lang="es-ES" sz="3600" dirty="0">
                <a:solidFill>
                  <a:schemeClr val="bg1"/>
                </a:solidFill>
                <a:latin typeface="Calibri" pitchFamily="34" charset="0"/>
              </a:rPr>
            </a:br>
            <a:r>
              <a:rPr lang="es-ES" sz="3600" dirty="0" smtClean="0">
                <a:solidFill>
                  <a:schemeClr val="bg1"/>
                </a:solidFill>
                <a:latin typeface="Calibri" pitchFamily="34" charset="0"/>
              </a:rPr>
              <a:t/>
            </a:r>
            <a:br>
              <a:rPr lang="es-ES" sz="3600" dirty="0" smtClean="0">
                <a:solidFill>
                  <a:schemeClr val="bg1"/>
                </a:solidFill>
                <a:latin typeface="Calibri" pitchFamily="34" charset="0"/>
              </a:rPr>
            </a:br>
            <a:r>
              <a:rPr lang="es-ES" sz="3600" dirty="0">
                <a:solidFill>
                  <a:schemeClr val="bg1"/>
                </a:solidFill>
                <a:latin typeface="Calibri" pitchFamily="34" charset="0"/>
              </a:rPr>
              <a:t/>
            </a:r>
            <a:br>
              <a:rPr lang="es-ES" sz="3600" dirty="0">
                <a:solidFill>
                  <a:schemeClr val="bg1"/>
                </a:solidFill>
                <a:latin typeface="Calibri" pitchFamily="34" charset="0"/>
              </a:rPr>
            </a:br>
            <a:r>
              <a:rPr lang="es-ES" sz="3600" dirty="0" smtClean="0">
                <a:solidFill>
                  <a:schemeClr val="bg1"/>
                </a:solidFill>
                <a:latin typeface="Calibri" pitchFamily="34" charset="0"/>
              </a:rPr>
              <a:t/>
            </a:r>
            <a:br>
              <a:rPr lang="es-ES" sz="3600" dirty="0" smtClean="0">
                <a:solidFill>
                  <a:schemeClr val="bg1"/>
                </a:solidFill>
                <a:latin typeface="Calibri" pitchFamily="34" charset="0"/>
              </a:rPr>
            </a:br>
            <a:r>
              <a:rPr lang="es-ES" sz="3600" dirty="0">
                <a:solidFill>
                  <a:schemeClr val="bg1"/>
                </a:solidFill>
                <a:latin typeface="Calibri" pitchFamily="34" charset="0"/>
              </a:rPr>
              <a:t/>
            </a:r>
            <a:br>
              <a:rPr lang="es-ES" sz="3600" dirty="0">
                <a:solidFill>
                  <a:schemeClr val="bg1"/>
                </a:solidFill>
                <a:latin typeface="Calibri" pitchFamily="34" charset="0"/>
              </a:rPr>
            </a:br>
            <a:r>
              <a:rPr lang="es-ES" sz="3600" dirty="0" smtClean="0">
                <a:solidFill>
                  <a:schemeClr val="bg1"/>
                </a:solidFill>
                <a:latin typeface="Calibri" pitchFamily="34" charset="0"/>
              </a:rPr>
              <a:t/>
            </a:r>
            <a:br>
              <a:rPr lang="es-ES" sz="3600" dirty="0" smtClean="0">
                <a:solidFill>
                  <a:schemeClr val="bg1"/>
                </a:solidFill>
                <a:latin typeface="Calibri" pitchFamily="34" charset="0"/>
              </a:rPr>
            </a:br>
            <a:r>
              <a:rPr lang="es-ES" sz="3600" dirty="0">
                <a:solidFill>
                  <a:schemeClr val="bg1"/>
                </a:solidFill>
                <a:latin typeface="Calibri" pitchFamily="34" charset="0"/>
              </a:rPr>
              <a:t/>
            </a:r>
            <a:br>
              <a:rPr lang="es-ES" sz="3600" dirty="0">
                <a:solidFill>
                  <a:schemeClr val="bg1"/>
                </a:solidFill>
                <a:latin typeface="Calibri" pitchFamily="34" charset="0"/>
              </a:rPr>
            </a:br>
            <a:r>
              <a:rPr lang="es-ES" sz="3600" b="1" dirty="0" err="1" smtClean="0">
                <a:solidFill>
                  <a:schemeClr val="bg1"/>
                </a:solidFill>
                <a:latin typeface="Calibri" pitchFamily="34" charset="0"/>
              </a:rPr>
              <a:t>Guatemala's</a:t>
            </a:r>
            <a:r>
              <a:rPr lang="es-ES" sz="3600" b="1" dirty="0" smtClean="0">
                <a:solidFill>
                  <a:schemeClr val="bg1"/>
                </a:solidFill>
                <a:latin typeface="Calibri" pitchFamily="34" charset="0"/>
              </a:rPr>
              <a:t> ‘Abriendo </a:t>
            </a:r>
            <a:r>
              <a:rPr lang="es-ES" sz="3600" b="1" dirty="0" err="1" smtClean="0">
                <a:solidFill>
                  <a:schemeClr val="bg1"/>
                </a:solidFill>
                <a:latin typeface="Calibri" pitchFamily="34" charset="0"/>
              </a:rPr>
              <a:t>Opportunities</a:t>
            </a:r>
            <a:r>
              <a:rPr lang="es-ES" sz="3600" b="1" dirty="0" smtClean="0">
                <a:solidFill>
                  <a:schemeClr val="bg1"/>
                </a:solidFill>
                <a:latin typeface="Calibri" pitchFamily="34" charset="0"/>
              </a:rPr>
              <a:t>' </a:t>
            </a:r>
            <a:r>
              <a:rPr lang="es-ES" sz="3600" b="1" dirty="0" err="1" smtClean="0">
                <a:solidFill>
                  <a:schemeClr val="bg1"/>
                </a:solidFill>
                <a:latin typeface="Calibri" pitchFamily="34" charset="0"/>
              </a:rPr>
              <a:t>program</a:t>
            </a:r>
            <a:r>
              <a:rPr lang="es-ES" sz="3600" b="1" dirty="0" smtClean="0">
                <a:solidFill>
                  <a:schemeClr val="bg1"/>
                </a:solidFill>
                <a:latin typeface="Calibri" pitchFamily="34" charset="0"/>
              </a:rPr>
              <a:t>"</a:t>
            </a:r>
            <a:r>
              <a:rPr lang="es-ES" sz="4000" b="1" dirty="0" smtClean="0"/>
              <a:t> </a:t>
            </a:r>
          </a:p>
        </p:txBody>
      </p:sp>
      <p:sp>
        <p:nvSpPr>
          <p:cNvPr id="12291" name="Rectangle 5"/>
          <p:cNvSpPr>
            <a:spLocks noGrp="1"/>
          </p:cNvSpPr>
          <p:nvPr>
            <p:ph type="subTitle" idx="4294967295"/>
          </p:nvPr>
        </p:nvSpPr>
        <p:spPr>
          <a:xfrm>
            <a:off x="1371600" y="7086600"/>
            <a:ext cx="6400800" cy="1981200"/>
          </a:xfrm>
        </p:spPr>
        <p:txBody>
          <a:bodyPr/>
          <a:lstStyle/>
          <a:p>
            <a:pPr marL="0" indent="0" algn="ctr">
              <a:lnSpc>
                <a:spcPct val="80000"/>
              </a:lnSpc>
              <a:buFont typeface="Arial" pitchFamily="34" charset="0"/>
              <a:buNone/>
            </a:pPr>
            <a:endParaRPr lang="es-ES" sz="2000" dirty="0" smtClean="0">
              <a:solidFill>
                <a:schemeClr val="bg1"/>
              </a:solidFill>
              <a:latin typeface="Calibri" pitchFamily="34" charset="0"/>
            </a:endParaRPr>
          </a:p>
        </p:txBody>
      </p:sp>
      <p:pic>
        <p:nvPicPr>
          <p:cNvPr id="12293" name="3 Imagen"/>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733800" y="533400"/>
            <a:ext cx="2057400" cy="927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6"/>
          <p:cNvSpPr>
            <a:spLocks noGrp="1"/>
          </p:cNvSpPr>
          <p:nvPr>
            <p:ph type="title" idx="4294967295"/>
          </p:nvPr>
        </p:nvSpPr>
        <p:spPr>
          <a:xfrm>
            <a:off x="457200" y="76200"/>
            <a:ext cx="8229600" cy="1143000"/>
          </a:xfrm>
        </p:spPr>
        <p:txBody>
          <a:bodyPr/>
          <a:lstStyle/>
          <a:p>
            <a:pPr algn="l" eaLnBrk="1" hangingPunct="1"/>
            <a:r>
              <a:rPr lang="en-US" sz="4000" b="1" smtClean="0">
                <a:latin typeface="Calibri" pitchFamily="34" charset="0"/>
              </a:rPr>
              <a:t>Program design: adapting to meet needs</a:t>
            </a:r>
          </a:p>
        </p:txBody>
      </p:sp>
      <p:sp>
        <p:nvSpPr>
          <p:cNvPr id="76803" name="Line 4"/>
          <p:cNvSpPr>
            <a:spLocks noChangeShapeType="1"/>
          </p:cNvSpPr>
          <p:nvPr/>
        </p:nvSpPr>
        <p:spPr bwMode="auto">
          <a:xfrm>
            <a:off x="457200" y="1371600"/>
            <a:ext cx="7696200" cy="0"/>
          </a:xfrm>
          <a:prstGeom prst="line">
            <a:avLst/>
          </a:prstGeom>
          <a:noFill/>
          <a:ln w="28575">
            <a:solidFill>
              <a:schemeClr val="tx2"/>
            </a:solidFill>
            <a:round/>
            <a:headEnd/>
            <a:tailEnd/>
          </a:ln>
        </p:spPr>
        <p:txBody>
          <a:bodyPr/>
          <a:lstStyle/>
          <a:p>
            <a:endParaRPr lang="th-TH"/>
          </a:p>
        </p:txBody>
      </p:sp>
      <p:sp>
        <p:nvSpPr>
          <p:cNvPr id="76804" name="AutoShape 4"/>
          <p:cNvSpPr>
            <a:spLocks noChangeArrowheads="1"/>
          </p:cNvSpPr>
          <p:nvPr/>
        </p:nvSpPr>
        <p:spPr bwMode="auto">
          <a:xfrm>
            <a:off x="381000" y="2209800"/>
            <a:ext cx="2663825" cy="2089150"/>
          </a:xfrm>
          <a:prstGeom prst="upArrowCallout">
            <a:avLst>
              <a:gd name="adj1" fmla="val 31877"/>
              <a:gd name="adj2" fmla="val 31877"/>
              <a:gd name="adj3" fmla="val 16667"/>
              <a:gd name="adj4" fmla="val 66667"/>
            </a:avLst>
          </a:prstGeom>
          <a:solidFill>
            <a:srgbClr val="FFCC00"/>
          </a:solidFill>
          <a:ln w="9525">
            <a:solidFill>
              <a:srgbClr val="FFCC00"/>
            </a:solidFill>
            <a:miter lim="800000"/>
            <a:headEnd/>
            <a:tailEnd/>
          </a:ln>
          <a:effectLst/>
        </p:spPr>
        <p:txBody>
          <a:bodyPr wrap="none" anchor="ctr"/>
          <a:lstStyle/>
          <a:p>
            <a:pPr algn="ctr"/>
            <a:r>
              <a:rPr lang="en-US" dirty="0">
                <a:latin typeface="Calibri" pitchFamily="34" charset="0"/>
              </a:rPr>
              <a:t>Use of GPS to improve </a:t>
            </a:r>
          </a:p>
          <a:p>
            <a:pPr algn="ctr"/>
            <a:r>
              <a:rPr lang="en-US" dirty="0" smtClean="0">
                <a:latin typeface="Calibri" pitchFamily="34" charset="0"/>
              </a:rPr>
              <a:t> </a:t>
            </a:r>
            <a:r>
              <a:rPr lang="en-US" dirty="0">
                <a:latin typeface="Calibri" pitchFamily="34" charset="0"/>
              </a:rPr>
              <a:t>knowledge </a:t>
            </a:r>
          </a:p>
          <a:p>
            <a:pPr algn="ctr"/>
            <a:r>
              <a:rPr lang="en-US" dirty="0">
                <a:latin typeface="Calibri" pitchFamily="34" charset="0"/>
              </a:rPr>
              <a:t>of communities, </a:t>
            </a:r>
          </a:p>
          <a:p>
            <a:pPr algn="ctr"/>
            <a:r>
              <a:rPr lang="en-US" dirty="0">
                <a:latin typeface="Calibri" pitchFamily="34" charset="0"/>
              </a:rPr>
              <a:t>safe spaces, threats</a:t>
            </a:r>
          </a:p>
        </p:txBody>
      </p:sp>
      <p:sp>
        <p:nvSpPr>
          <p:cNvPr id="76805" name="AutoShape 5"/>
          <p:cNvSpPr>
            <a:spLocks noChangeArrowheads="1"/>
          </p:cNvSpPr>
          <p:nvPr/>
        </p:nvSpPr>
        <p:spPr bwMode="auto">
          <a:xfrm>
            <a:off x="3352800" y="2819400"/>
            <a:ext cx="2663825" cy="2089150"/>
          </a:xfrm>
          <a:prstGeom prst="upArrowCallout">
            <a:avLst>
              <a:gd name="adj1" fmla="val 31877"/>
              <a:gd name="adj2" fmla="val 31877"/>
              <a:gd name="adj3" fmla="val 16667"/>
              <a:gd name="adj4" fmla="val 66667"/>
            </a:avLst>
          </a:prstGeom>
          <a:solidFill>
            <a:schemeClr val="folHlink"/>
          </a:solidFill>
          <a:ln w="9525">
            <a:solidFill>
              <a:schemeClr val="folHlink"/>
            </a:solidFill>
            <a:miter lim="800000"/>
            <a:headEnd/>
            <a:tailEnd/>
          </a:ln>
          <a:effectLst/>
        </p:spPr>
        <p:txBody>
          <a:bodyPr wrap="none" anchor="ctr"/>
          <a:lstStyle/>
          <a:p>
            <a:pPr algn="ctr"/>
            <a:r>
              <a:rPr lang="en-US">
                <a:latin typeface="Calibri" pitchFamily="34" charset="0"/>
              </a:rPr>
              <a:t>Mentors and graduates</a:t>
            </a:r>
          </a:p>
          <a:p>
            <a:pPr algn="ctr"/>
            <a:r>
              <a:rPr lang="en-US">
                <a:latin typeface="Calibri" pitchFamily="34" charset="0"/>
              </a:rPr>
              <a:t>involved in research design,</a:t>
            </a:r>
          </a:p>
          <a:p>
            <a:pPr algn="ctr"/>
            <a:r>
              <a:rPr lang="en-US">
                <a:latin typeface="Calibri" pitchFamily="34" charset="0"/>
              </a:rPr>
              <a:t>M&amp;E and training</a:t>
            </a:r>
          </a:p>
        </p:txBody>
      </p:sp>
      <p:sp>
        <p:nvSpPr>
          <p:cNvPr id="76806" name="AutoShape 6"/>
          <p:cNvSpPr>
            <a:spLocks noChangeArrowheads="1"/>
          </p:cNvSpPr>
          <p:nvPr/>
        </p:nvSpPr>
        <p:spPr bwMode="auto">
          <a:xfrm>
            <a:off x="6324600" y="3276600"/>
            <a:ext cx="2663825" cy="2089150"/>
          </a:xfrm>
          <a:prstGeom prst="upArrowCallout">
            <a:avLst>
              <a:gd name="adj1" fmla="val 31877"/>
              <a:gd name="adj2" fmla="val 31877"/>
              <a:gd name="adj3" fmla="val 16667"/>
              <a:gd name="adj4" fmla="val 66667"/>
            </a:avLst>
          </a:prstGeom>
          <a:solidFill>
            <a:srgbClr val="CC66FF"/>
          </a:solidFill>
          <a:ln w="9525">
            <a:solidFill>
              <a:srgbClr val="CC66FF"/>
            </a:solidFill>
            <a:miter lim="800000"/>
            <a:headEnd/>
            <a:tailEnd/>
          </a:ln>
          <a:effectLst/>
        </p:spPr>
        <p:txBody>
          <a:bodyPr wrap="none" anchor="ctr"/>
          <a:lstStyle/>
          <a:p>
            <a:pPr algn="ctr"/>
            <a:r>
              <a:rPr lang="en-US">
                <a:latin typeface="Calibri" pitchFamily="34" charset="0"/>
              </a:rPr>
              <a:t>Connecting to services,</a:t>
            </a:r>
          </a:p>
          <a:p>
            <a:pPr algn="ctr"/>
            <a:r>
              <a:rPr lang="en-US">
                <a:latin typeface="Calibri" pitchFamily="34" charset="0"/>
              </a:rPr>
              <a:t>local governments, sharing</a:t>
            </a:r>
          </a:p>
          <a:p>
            <a:pPr algn="ctr"/>
            <a:r>
              <a:rPr lang="en-US">
                <a:latin typeface="Calibri" pitchFamily="34" charset="0"/>
              </a:rPr>
              <a:t>the model</a:t>
            </a:r>
          </a:p>
        </p:txBody>
      </p:sp>
      <p:sp>
        <p:nvSpPr>
          <p:cNvPr id="76807" name="Text Box 7"/>
          <p:cNvSpPr txBox="1">
            <a:spLocks noChangeArrowheads="1"/>
          </p:cNvSpPr>
          <p:nvPr/>
        </p:nvSpPr>
        <p:spPr bwMode="auto">
          <a:xfrm>
            <a:off x="381000" y="1644650"/>
            <a:ext cx="2663825" cy="946150"/>
          </a:xfrm>
          <a:prstGeom prst="rect">
            <a:avLst/>
          </a:prstGeom>
          <a:solidFill>
            <a:srgbClr val="FFCC00"/>
          </a:solidFill>
          <a:ln w="9525">
            <a:noFill/>
            <a:miter lim="800000"/>
            <a:headEnd/>
            <a:tailEnd/>
          </a:ln>
          <a:effectLst/>
        </p:spPr>
        <p:txBody>
          <a:bodyPr>
            <a:spAutoFit/>
          </a:bodyPr>
          <a:lstStyle/>
          <a:p>
            <a:pPr algn="ctr">
              <a:spcBef>
                <a:spcPct val="50000"/>
              </a:spcBef>
            </a:pPr>
            <a:r>
              <a:rPr lang="en-US" sz="2800" b="1">
                <a:latin typeface="Calibri" pitchFamily="34" charset="0"/>
              </a:rPr>
              <a:t>Use of technology</a:t>
            </a:r>
          </a:p>
        </p:txBody>
      </p:sp>
      <p:sp>
        <p:nvSpPr>
          <p:cNvPr id="76808" name="Text Box 8"/>
          <p:cNvSpPr txBox="1">
            <a:spLocks noChangeArrowheads="1"/>
          </p:cNvSpPr>
          <p:nvPr/>
        </p:nvSpPr>
        <p:spPr bwMode="auto">
          <a:xfrm>
            <a:off x="3348038" y="2201863"/>
            <a:ext cx="2663825" cy="955675"/>
          </a:xfrm>
          <a:prstGeom prst="rect">
            <a:avLst/>
          </a:prstGeom>
          <a:solidFill>
            <a:schemeClr val="folHlink"/>
          </a:solidFill>
          <a:ln w="9525">
            <a:solidFill>
              <a:schemeClr val="folHlink"/>
            </a:solidFill>
            <a:miter lim="800000"/>
            <a:headEnd/>
            <a:tailEnd/>
          </a:ln>
          <a:effectLst/>
        </p:spPr>
        <p:txBody>
          <a:bodyPr>
            <a:spAutoFit/>
          </a:bodyPr>
          <a:lstStyle/>
          <a:p>
            <a:pPr algn="ctr">
              <a:spcBef>
                <a:spcPct val="50000"/>
              </a:spcBef>
            </a:pPr>
            <a:r>
              <a:rPr lang="en-US" sz="2800" b="1">
                <a:latin typeface="Calibri" pitchFamily="34" charset="0"/>
              </a:rPr>
              <a:t>Graduates taking the lead</a:t>
            </a:r>
          </a:p>
        </p:txBody>
      </p:sp>
      <p:sp>
        <p:nvSpPr>
          <p:cNvPr id="76809" name="Text Box 9"/>
          <p:cNvSpPr txBox="1">
            <a:spLocks noChangeArrowheads="1"/>
          </p:cNvSpPr>
          <p:nvPr/>
        </p:nvSpPr>
        <p:spPr bwMode="auto">
          <a:xfrm>
            <a:off x="6443663" y="2778125"/>
            <a:ext cx="2449512" cy="955675"/>
          </a:xfrm>
          <a:prstGeom prst="rect">
            <a:avLst/>
          </a:prstGeom>
          <a:solidFill>
            <a:srgbClr val="CC66FF"/>
          </a:solidFill>
          <a:ln w="9525">
            <a:solidFill>
              <a:srgbClr val="CC66FF"/>
            </a:solidFill>
            <a:miter lim="800000"/>
            <a:headEnd/>
            <a:tailEnd/>
          </a:ln>
          <a:effectLst/>
        </p:spPr>
        <p:txBody>
          <a:bodyPr>
            <a:spAutoFit/>
          </a:bodyPr>
          <a:lstStyle/>
          <a:p>
            <a:pPr algn="ctr">
              <a:spcBef>
                <a:spcPct val="50000"/>
              </a:spcBef>
            </a:pPr>
            <a:r>
              <a:rPr lang="en-US" sz="2800" b="1">
                <a:latin typeface="Calibri" pitchFamily="34" charset="0"/>
              </a:rPr>
              <a:t>Expanding the network</a:t>
            </a:r>
          </a:p>
        </p:txBody>
      </p:sp>
      <p:pic>
        <p:nvPicPr>
          <p:cNvPr id="76810" name="Picture 10" descr="Angel explicando el uso del GPS"/>
          <p:cNvPicPr>
            <a:picLocks noChangeAspect="1" noChangeArrowheads="1"/>
          </p:cNvPicPr>
          <p:nvPr/>
        </p:nvPicPr>
        <p:blipFill>
          <a:blip r:embed="rId2"/>
          <a:srcRect/>
          <a:stretch>
            <a:fillRect/>
          </a:stretch>
        </p:blipFill>
        <p:spPr bwMode="auto">
          <a:xfrm>
            <a:off x="228600" y="4495800"/>
            <a:ext cx="2822575" cy="211613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p:txBody>
          <a:bodyPr/>
          <a:lstStyle/>
          <a:p>
            <a:pPr eaLnBrk="1" hangingPunct="1"/>
            <a:r>
              <a:rPr lang="en-US" b="1" smtClean="0">
                <a:latin typeface="Calibri" pitchFamily="34" charset="0"/>
              </a:rPr>
              <a:t>Expected changes at level of girl</a:t>
            </a:r>
          </a:p>
        </p:txBody>
      </p:sp>
      <p:sp>
        <p:nvSpPr>
          <p:cNvPr id="25603" name="Text Placeholder 4"/>
          <p:cNvSpPr>
            <a:spLocks noGrp="1"/>
          </p:cNvSpPr>
          <p:nvPr>
            <p:ph type="body" idx="1"/>
          </p:nvPr>
        </p:nvSpPr>
        <p:spPr>
          <a:xfrm>
            <a:off x="684213" y="1371600"/>
            <a:ext cx="4040187" cy="639763"/>
          </a:xfrm>
        </p:spPr>
        <p:txBody>
          <a:bodyPr/>
          <a:lstStyle/>
          <a:p>
            <a:pPr eaLnBrk="1" hangingPunct="1">
              <a:lnSpc>
                <a:spcPct val="80000"/>
              </a:lnSpc>
            </a:pPr>
            <a:r>
              <a:rPr lang="en-US" sz="2200" smtClean="0">
                <a:solidFill>
                  <a:srgbClr val="FFCC00"/>
                </a:solidFill>
                <a:latin typeface="Calibri" pitchFamily="34" charset="0"/>
              </a:rPr>
              <a:t>Assets provided through program</a:t>
            </a:r>
          </a:p>
        </p:txBody>
      </p:sp>
      <p:sp>
        <p:nvSpPr>
          <p:cNvPr id="25604" name="Content Placeholder 5"/>
          <p:cNvSpPr>
            <a:spLocks noGrp="1"/>
          </p:cNvSpPr>
          <p:nvPr>
            <p:ph sz="half" idx="2"/>
          </p:nvPr>
        </p:nvSpPr>
        <p:spPr/>
        <p:txBody>
          <a:bodyPr/>
          <a:lstStyle/>
          <a:p>
            <a:pPr eaLnBrk="1" hangingPunct="1">
              <a:lnSpc>
                <a:spcPct val="80000"/>
              </a:lnSpc>
            </a:pPr>
            <a:r>
              <a:rPr lang="en-US" sz="2200" dirty="0" smtClean="0">
                <a:latin typeface="Calibri" pitchFamily="34" charset="0"/>
              </a:rPr>
              <a:t>Safe public space for girls in community</a:t>
            </a:r>
          </a:p>
          <a:p>
            <a:pPr eaLnBrk="1" hangingPunct="1">
              <a:lnSpc>
                <a:spcPct val="80000"/>
              </a:lnSpc>
            </a:pPr>
            <a:r>
              <a:rPr lang="en-US" sz="2200" dirty="0" smtClean="0">
                <a:latin typeface="Calibri" pitchFamily="34" charset="0"/>
              </a:rPr>
              <a:t>Larger and stronger peer network</a:t>
            </a:r>
          </a:p>
          <a:p>
            <a:pPr eaLnBrk="1" hangingPunct="1">
              <a:lnSpc>
                <a:spcPct val="80000"/>
              </a:lnSpc>
            </a:pPr>
            <a:r>
              <a:rPr lang="en-US" sz="2200" dirty="0" smtClean="0">
                <a:latin typeface="Calibri" pitchFamily="34" charset="0"/>
              </a:rPr>
              <a:t>Access </a:t>
            </a:r>
            <a:r>
              <a:rPr lang="en-US" sz="2200" dirty="0" smtClean="0">
                <a:latin typeface="Calibri" pitchFamily="34" charset="0"/>
              </a:rPr>
              <a:t>to positive role models and </a:t>
            </a:r>
            <a:r>
              <a:rPr lang="en-US" sz="2200" dirty="0" smtClean="0">
                <a:latin typeface="Calibri" pitchFamily="34" charset="0"/>
              </a:rPr>
              <a:t>mentors and peer</a:t>
            </a:r>
            <a:endParaRPr lang="en-US" sz="2200" dirty="0" smtClean="0">
              <a:latin typeface="Calibri" pitchFamily="34" charset="0"/>
            </a:endParaRPr>
          </a:p>
          <a:p>
            <a:pPr eaLnBrk="1" hangingPunct="1">
              <a:lnSpc>
                <a:spcPct val="80000"/>
              </a:lnSpc>
            </a:pPr>
            <a:r>
              <a:rPr lang="en-US" sz="2200" dirty="0" smtClean="0">
                <a:latin typeface="Calibri" pitchFamily="34" charset="0"/>
              </a:rPr>
              <a:t>Opportunity </a:t>
            </a:r>
            <a:r>
              <a:rPr lang="en-US" sz="2200" dirty="0" smtClean="0">
                <a:latin typeface="Calibri" pitchFamily="34" charset="0"/>
              </a:rPr>
              <a:t>to learn new knowledge and </a:t>
            </a:r>
            <a:r>
              <a:rPr lang="en-US" sz="2200" dirty="0" smtClean="0">
                <a:latin typeface="Calibri" pitchFamily="34" charset="0"/>
              </a:rPr>
              <a:t>skills</a:t>
            </a:r>
          </a:p>
          <a:p>
            <a:pPr eaLnBrk="1" hangingPunct="1">
              <a:lnSpc>
                <a:spcPct val="80000"/>
              </a:lnSpc>
            </a:pPr>
            <a:r>
              <a:rPr lang="en-US" sz="2200" dirty="0" smtClean="0">
                <a:latin typeface="Calibri" pitchFamily="34" charset="0"/>
              </a:rPr>
              <a:t>Life plan</a:t>
            </a:r>
          </a:p>
          <a:p>
            <a:pPr eaLnBrk="1" hangingPunct="1">
              <a:lnSpc>
                <a:spcPct val="80000"/>
              </a:lnSpc>
            </a:pPr>
            <a:r>
              <a:rPr lang="en-US" sz="2200" dirty="0" smtClean="0">
                <a:latin typeface="Calibri" pitchFamily="34" charset="0"/>
              </a:rPr>
              <a:t>Promoting </a:t>
            </a:r>
            <a:r>
              <a:rPr lang="en-US" sz="2200" dirty="0" smtClean="0">
                <a:latin typeface="Calibri" pitchFamily="34" charset="0"/>
              </a:rPr>
              <a:t>registration in </a:t>
            </a:r>
            <a:r>
              <a:rPr lang="en-US" sz="2200" dirty="0" smtClean="0">
                <a:latin typeface="Calibri" pitchFamily="34" charset="0"/>
              </a:rPr>
              <a:t>civil records through identity card</a:t>
            </a:r>
            <a:endParaRPr lang="en-US" sz="2200" dirty="0" smtClean="0">
              <a:latin typeface="Calibri" pitchFamily="34" charset="0"/>
            </a:endParaRPr>
          </a:p>
          <a:p>
            <a:pPr eaLnBrk="1" hangingPunct="1">
              <a:lnSpc>
                <a:spcPct val="80000"/>
              </a:lnSpc>
            </a:pPr>
            <a:r>
              <a:rPr lang="en-US" sz="2200" dirty="0" smtClean="0">
                <a:latin typeface="Calibri" pitchFamily="34" charset="0"/>
              </a:rPr>
              <a:t>Stipend and bank account (girl leaders)</a:t>
            </a:r>
          </a:p>
          <a:p>
            <a:pPr eaLnBrk="1" hangingPunct="1">
              <a:lnSpc>
                <a:spcPct val="80000"/>
              </a:lnSpc>
            </a:pPr>
            <a:endParaRPr lang="en-US" sz="2200" dirty="0" smtClean="0">
              <a:latin typeface="Calibri" pitchFamily="34" charset="0"/>
            </a:endParaRPr>
          </a:p>
        </p:txBody>
      </p:sp>
      <p:sp>
        <p:nvSpPr>
          <p:cNvPr id="25605" name="Text Placeholder 6"/>
          <p:cNvSpPr>
            <a:spLocks noGrp="1"/>
          </p:cNvSpPr>
          <p:nvPr>
            <p:ph type="body" sz="quarter" idx="3"/>
          </p:nvPr>
        </p:nvSpPr>
        <p:spPr>
          <a:xfrm>
            <a:off x="4873625" y="1371600"/>
            <a:ext cx="4041775" cy="369888"/>
          </a:xfrm>
        </p:spPr>
        <p:txBody>
          <a:bodyPr/>
          <a:lstStyle/>
          <a:p>
            <a:pPr eaLnBrk="1" hangingPunct="1">
              <a:lnSpc>
                <a:spcPct val="80000"/>
              </a:lnSpc>
              <a:spcBef>
                <a:spcPct val="0"/>
              </a:spcBef>
            </a:pPr>
            <a:r>
              <a:rPr lang="en-US" sz="2200" smtClean="0">
                <a:solidFill>
                  <a:srgbClr val="FFCC00"/>
                </a:solidFill>
                <a:latin typeface="Calibri" pitchFamily="34" charset="0"/>
              </a:rPr>
              <a:t>Indicators of impact</a:t>
            </a:r>
          </a:p>
        </p:txBody>
      </p:sp>
      <p:sp>
        <p:nvSpPr>
          <p:cNvPr id="25606" name="Content Placeholder 7"/>
          <p:cNvSpPr>
            <a:spLocks noGrp="1"/>
          </p:cNvSpPr>
          <p:nvPr>
            <p:ph sz="quarter" idx="4"/>
          </p:nvPr>
        </p:nvSpPr>
        <p:spPr>
          <a:xfrm>
            <a:off x="4648200" y="1828800"/>
            <a:ext cx="4041775" cy="4297363"/>
          </a:xfrm>
        </p:spPr>
        <p:txBody>
          <a:bodyPr/>
          <a:lstStyle/>
          <a:p>
            <a:pPr eaLnBrk="1" hangingPunct="1"/>
            <a:r>
              <a:rPr lang="en-US" sz="2200" smtClean="0">
                <a:latin typeface="Calibri" pitchFamily="34" charset="0"/>
              </a:rPr>
              <a:t>Girls’ and their needs more visible and “unavoidable”</a:t>
            </a:r>
          </a:p>
          <a:p>
            <a:pPr eaLnBrk="1" hangingPunct="1"/>
            <a:r>
              <a:rPr lang="en-US" sz="2200" smtClean="0">
                <a:latin typeface="Calibri" pitchFamily="34" charset="0"/>
              </a:rPr>
              <a:t>More friends and mentors</a:t>
            </a:r>
          </a:p>
          <a:p>
            <a:pPr eaLnBrk="1" hangingPunct="1"/>
            <a:r>
              <a:rPr lang="en-US" sz="2200" smtClean="0">
                <a:latin typeface="Calibri" pitchFamily="34" charset="0"/>
              </a:rPr>
              <a:t>Increased self-esteem</a:t>
            </a:r>
          </a:p>
          <a:p>
            <a:pPr eaLnBrk="1" hangingPunct="1"/>
            <a:r>
              <a:rPr lang="en-US" sz="2200" smtClean="0">
                <a:latin typeface="Calibri" pitchFamily="34" charset="0"/>
              </a:rPr>
              <a:t>More ambitious educational, employment and citizenship goals</a:t>
            </a:r>
          </a:p>
          <a:p>
            <a:pPr eaLnBrk="1" hangingPunct="1"/>
            <a:r>
              <a:rPr lang="en-US" sz="2200" smtClean="0">
                <a:latin typeface="Calibri" pitchFamily="34" charset="0"/>
              </a:rPr>
              <a:t>Desire for later marriage and smaller family</a:t>
            </a:r>
          </a:p>
          <a:p>
            <a:pPr eaLnBrk="1" hangingPunct="1"/>
            <a:r>
              <a:rPr lang="en-US" sz="2200" smtClean="0">
                <a:latin typeface="Calibri" pitchFamily="34" charset="0"/>
              </a:rPr>
              <a:t>Greater autonomy and mobility</a:t>
            </a:r>
          </a:p>
          <a:p>
            <a:pPr eaLnBrk="1" hangingPunct="1"/>
            <a:r>
              <a:rPr lang="en-US" sz="2200" smtClean="0">
                <a:latin typeface="Calibri" pitchFamily="34" charset="0"/>
              </a:rPr>
              <a:t>Increased financial knowledge and skills</a:t>
            </a:r>
          </a:p>
          <a:p>
            <a:pPr eaLnBrk="1" hangingPunct="1">
              <a:buFont typeface="Arial" pitchFamily="34" charset="0"/>
              <a:buNone/>
            </a:pPr>
            <a:endParaRPr lang="en-US" smtClean="0">
              <a:latin typeface="Calibri" pitchFamily="34" charset="0"/>
            </a:endParaRPr>
          </a:p>
        </p:txBody>
      </p:sp>
      <p:sp>
        <p:nvSpPr>
          <p:cNvPr id="25607" name="Line 7"/>
          <p:cNvSpPr>
            <a:spLocks noChangeShapeType="1"/>
          </p:cNvSpPr>
          <p:nvPr/>
        </p:nvSpPr>
        <p:spPr bwMode="auto">
          <a:xfrm>
            <a:off x="685800" y="1066800"/>
            <a:ext cx="7848600" cy="0"/>
          </a:xfrm>
          <a:prstGeom prst="line">
            <a:avLst/>
          </a:prstGeom>
          <a:noFill/>
          <a:ln w="28575">
            <a:solidFill>
              <a:schemeClr val="tx2"/>
            </a:solidFill>
            <a:round/>
            <a:headEnd/>
            <a:tailEnd/>
          </a:ln>
        </p:spPr>
        <p:txBody>
          <a:bodyPr/>
          <a:lstStyle/>
          <a:p>
            <a:endParaRPr lang="th-TH"/>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Oval 3"/>
          <p:cNvSpPr>
            <a:spLocks noChangeArrowheads="1"/>
          </p:cNvSpPr>
          <p:nvPr/>
        </p:nvSpPr>
        <p:spPr bwMode="auto">
          <a:xfrm>
            <a:off x="157163" y="2819400"/>
            <a:ext cx="8683625" cy="1371600"/>
          </a:xfrm>
          <a:prstGeom prst="ellipse">
            <a:avLst/>
          </a:prstGeom>
          <a:solidFill>
            <a:srgbClr val="6666FF"/>
          </a:solidFill>
          <a:ln w="9525">
            <a:noFill/>
            <a:round/>
            <a:headEnd/>
            <a:tailEnd/>
          </a:ln>
        </p:spPr>
        <p:txBody>
          <a:bodyPr wrap="none" anchor="ctr"/>
          <a:lstStyle/>
          <a:p>
            <a:endParaRPr lang="es-ES">
              <a:latin typeface="Helvetica" pitchFamily="34" charset="0"/>
            </a:endParaRPr>
          </a:p>
        </p:txBody>
      </p:sp>
      <p:sp>
        <p:nvSpPr>
          <p:cNvPr id="72707" name="Oval 4"/>
          <p:cNvSpPr>
            <a:spLocks noChangeArrowheads="1"/>
          </p:cNvSpPr>
          <p:nvPr/>
        </p:nvSpPr>
        <p:spPr bwMode="auto">
          <a:xfrm>
            <a:off x="1306513" y="2819400"/>
            <a:ext cx="7313612" cy="1371600"/>
          </a:xfrm>
          <a:prstGeom prst="ellipse">
            <a:avLst/>
          </a:prstGeom>
          <a:solidFill>
            <a:schemeClr val="accent1"/>
          </a:solidFill>
          <a:ln w="9525">
            <a:noFill/>
            <a:round/>
            <a:headEnd/>
            <a:tailEnd/>
          </a:ln>
        </p:spPr>
        <p:txBody>
          <a:bodyPr wrap="none" anchor="ctr"/>
          <a:lstStyle/>
          <a:p>
            <a:endParaRPr lang="es-ES">
              <a:latin typeface="Helvetica" pitchFamily="34" charset="0"/>
            </a:endParaRPr>
          </a:p>
        </p:txBody>
      </p:sp>
      <p:sp>
        <p:nvSpPr>
          <p:cNvPr id="72708" name="Oval 5"/>
          <p:cNvSpPr>
            <a:spLocks noChangeArrowheads="1"/>
          </p:cNvSpPr>
          <p:nvPr/>
        </p:nvSpPr>
        <p:spPr bwMode="auto">
          <a:xfrm>
            <a:off x="2774950" y="2911475"/>
            <a:ext cx="5942013" cy="1189038"/>
          </a:xfrm>
          <a:prstGeom prst="ellipse">
            <a:avLst/>
          </a:prstGeom>
          <a:solidFill>
            <a:srgbClr val="33CCCC"/>
          </a:solidFill>
          <a:ln w="9525">
            <a:noFill/>
            <a:round/>
            <a:headEnd/>
            <a:tailEnd/>
          </a:ln>
        </p:spPr>
        <p:txBody>
          <a:bodyPr wrap="none" anchor="ctr"/>
          <a:lstStyle/>
          <a:p>
            <a:endParaRPr lang="es-ES">
              <a:latin typeface="Helvetica" pitchFamily="34" charset="0"/>
            </a:endParaRPr>
          </a:p>
        </p:txBody>
      </p:sp>
      <p:sp>
        <p:nvSpPr>
          <p:cNvPr id="72709" name="Oval 6"/>
          <p:cNvSpPr>
            <a:spLocks noChangeArrowheads="1"/>
          </p:cNvSpPr>
          <p:nvPr/>
        </p:nvSpPr>
        <p:spPr bwMode="auto">
          <a:xfrm>
            <a:off x="4075113" y="2957513"/>
            <a:ext cx="4570412" cy="1096962"/>
          </a:xfrm>
          <a:prstGeom prst="ellipse">
            <a:avLst/>
          </a:prstGeom>
          <a:solidFill>
            <a:srgbClr val="99CC00"/>
          </a:solidFill>
          <a:ln w="9525">
            <a:noFill/>
            <a:round/>
            <a:headEnd/>
            <a:tailEnd/>
          </a:ln>
        </p:spPr>
        <p:txBody>
          <a:bodyPr wrap="none" anchor="ctr"/>
          <a:lstStyle/>
          <a:p>
            <a:endParaRPr lang="es-ES">
              <a:latin typeface="Helvetica" pitchFamily="34" charset="0"/>
            </a:endParaRPr>
          </a:p>
        </p:txBody>
      </p:sp>
      <p:sp>
        <p:nvSpPr>
          <p:cNvPr id="72710" name="Rectangle 7"/>
          <p:cNvSpPr>
            <a:spLocks noGrp="1" noChangeArrowheads="1"/>
          </p:cNvSpPr>
          <p:nvPr>
            <p:ph type="title" idx="4294967295"/>
          </p:nvPr>
        </p:nvSpPr>
        <p:spPr>
          <a:xfrm>
            <a:off x="457200" y="0"/>
            <a:ext cx="8229600" cy="762000"/>
          </a:xfrm>
        </p:spPr>
        <p:txBody>
          <a:bodyPr/>
          <a:lstStyle/>
          <a:p>
            <a:pPr algn="l">
              <a:lnSpc>
                <a:spcPct val="75000"/>
              </a:lnSpc>
            </a:pPr>
            <a:r>
              <a:rPr lang="en-US" sz="4000" b="1" smtClean="0"/>
              <a:t/>
            </a:r>
            <a:br>
              <a:rPr lang="en-US" sz="4000" b="1" smtClean="0"/>
            </a:br>
            <a:r>
              <a:rPr lang="en-US" sz="4000" b="1" smtClean="0">
                <a:latin typeface="Calibri" pitchFamily="34" charset="0"/>
              </a:rPr>
              <a:t>The program beyond the girl</a:t>
            </a:r>
          </a:p>
        </p:txBody>
      </p:sp>
      <p:sp>
        <p:nvSpPr>
          <p:cNvPr id="72711" name="Text Box 9"/>
          <p:cNvSpPr txBox="1">
            <a:spLocks noChangeArrowheads="1"/>
          </p:cNvSpPr>
          <p:nvPr/>
        </p:nvSpPr>
        <p:spPr bwMode="auto">
          <a:xfrm>
            <a:off x="6400800" y="3333750"/>
            <a:ext cx="1600200" cy="304800"/>
          </a:xfrm>
          <a:prstGeom prst="rect">
            <a:avLst/>
          </a:prstGeom>
          <a:noFill/>
          <a:ln w="9525" algn="ctr">
            <a:noFill/>
            <a:miter lim="800000"/>
            <a:headEnd/>
            <a:tailEnd/>
          </a:ln>
        </p:spPr>
        <p:txBody>
          <a:bodyPr>
            <a:spAutoFit/>
          </a:bodyPr>
          <a:lstStyle/>
          <a:p>
            <a:pPr algn="ctr" eaLnBrk="0" hangingPunct="0">
              <a:spcBef>
                <a:spcPct val="50000"/>
              </a:spcBef>
            </a:pPr>
            <a:r>
              <a:rPr lang="en-US" sz="1400" b="1">
                <a:solidFill>
                  <a:srgbClr val="000000"/>
                </a:solidFill>
                <a:latin typeface="Helvetica" pitchFamily="34" charset="0"/>
              </a:rPr>
              <a:t>Individual</a:t>
            </a:r>
          </a:p>
        </p:txBody>
      </p:sp>
      <p:sp>
        <p:nvSpPr>
          <p:cNvPr id="72712" name="Text Box 10"/>
          <p:cNvSpPr txBox="1">
            <a:spLocks noChangeArrowheads="1"/>
          </p:cNvSpPr>
          <p:nvPr/>
        </p:nvSpPr>
        <p:spPr bwMode="auto">
          <a:xfrm>
            <a:off x="3886200" y="3124200"/>
            <a:ext cx="1676400" cy="366713"/>
          </a:xfrm>
          <a:prstGeom prst="rect">
            <a:avLst/>
          </a:prstGeom>
          <a:noFill/>
          <a:ln w="9525">
            <a:noFill/>
            <a:miter lim="800000"/>
            <a:headEnd/>
            <a:tailEnd/>
          </a:ln>
        </p:spPr>
        <p:txBody>
          <a:bodyPr>
            <a:spAutoFit/>
          </a:bodyPr>
          <a:lstStyle/>
          <a:p>
            <a:pPr eaLnBrk="0" hangingPunct="0">
              <a:spcBef>
                <a:spcPct val="50000"/>
              </a:spcBef>
            </a:pPr>
            <a:endParaRPr lang="tr-TR">
              <a:latin typeface="Verdana" pitchFamily="34" charset="0"/>
            </a:endParaRPr>
          </a:p>
        </p:txBody>
      </p:sp>
      <p:sp>
        <p:nvSpPr>
          <p:cNvPr id="72713" name="Text Box 13"/>
          <p:cNvSpPr txBox="1">
            <a:spLocks noChangeArrowheads="1"/>
          </p:cNvSpPr>
          <p:nvPr/>
        </p:nvSpPr>
        <p:spPr bwMode="auto">
          <a:xfrm>
            <a:off x="2805113" y="3352800"/>
            <a:ext cx="1219200" cy="274638"/>
          </a:xfrm>
          <a:prstGeom prst="rect">
            <a:avLst/>
          </a:prstGeom>
          <a:noFill/>
          <a:ln w="9525" algn="ctr">
            <a:noFill/>
            <a:miter lim="800000"/>
            <a:headEnd/>
            <a:tailEnd/>
          </a:ln>
        </p:spPr>
        <p:txBody>
          <a:bodyPr>
            <a:spAutoFit/>
          </a:bodyPr>
          <a:lstStyle/>
          <a:p>
            <a:pPr algn="ctr" eaLnBrk="0" hangingPunct="0">
              <a:spcBef>
                <a:spcPct val="50000"/>
              </a:spcBef>
            </a:pPr>
            <a:r>
              <a:rPr lang="en-US" sz="1200" b="1">
                <a:solidFill>
                  <a:srgbClr val="000000"/>
                </a:solidFill>
                <a:latin typeface="Helvetica" pitchFamily="34" charset="0"/>
              </a:rPr>
              <a:t>Community</a:t>
            </a:r>
          </a:p>
        </p:txBody>
      </p:sp>
      <p:sp>
        <p:nvSpPr>
          <p:cNvPr id="72714" name="Text Box 14"/>
          <p:cNvSpPr txBox="1">
            <a:spLocks noChangeArrowheads="1"/>
          </p:cNvSpPr>
          <p:nvPr/>
        </p:nvSpPr>
        <p:spPr bwMode="auto">
          <a:xfrm>
            <a:off x="0" y="3355975"/>
            <a:ext cx="1447800" cy="274638"/>
          </a:xfrm>
          <a:prstGeom prst="rect">
            <a:avLst/>
          </a:prstGeom>
          <a:noFill/>
          <a:ln w="9525">
            <a:noFill/>
            <a:miter lim="800000"/>
            <a:headEnd/>
            <a:tailEnd/>
          </a:ln>
        </p:spPr>
        <p:txBody>
          <a:bodyPr>
            <a:spAutoFit/>
          </a:bodyPr>
          <a:lstStyle/>
          <a:p>
            <a:pPr algn="ctr" eaLnBrk="0" hangingPunct="0">
              <a:spcBef>
                <a:spcPct val="50000"/>
              </a:spcBef>
            </a:pPr>
            <a:r>
              <a:rPr lang="en-US" sz="1200" b="1">
                <a:solidFill>
                  <a:srgbClr val="000000"/>
                </a:solidFill>
                <a:latin typeface="Helvetica" pitchFamily="34" charset="0"/>
              </a:rPr>
              <a:t>Nation</a:t>
            </a:r>
          </a:p>
        </p:txBody>
      </p:sp>
      <p:sp>
        <p:nvSpPr>
          <p:cNvPr id="72715" name="Text Box 16"/>
          <p:cNvSpPr txBox="1">
            <a:spLocks noChangeArrowheads="1"/>
          </p:cNvSpPr>
          <p:nvPr/>
        </p:nvSpPr>
        <p:spPr bwMode="auto">
          <a:xfrm>
            <a:off x="6738938" y="4151313"/>
            <a:ext cx="2286000" cy="1531937"/>
          </a:xfrm>
          <a:prstGeom prst="rect">
            <a:avLst/>
          </a:prstGeom>
          <a:solidFill>
            <a:srgbClr val="FFFF99">
              <a:alpha val="25098"/>
            </a:srgbClr>
          </a:solidFill>
          <a:ln w="9525" algn="ctr">
            <a:solidFill>
              <a:schemeClr val="tx1"/>
            </a:solidFill>
            <a:miter lim="800000"/>
            <a:headEnd/>
            <a:tailEnd/>
          </a:ln>
        </p:spPr>
        <p:txBody>
          <a:bodyPr>
            <a:spAutoFit/>
          </a:bodyPr>
          <a:lstStyle/>
          <a:p>
            <a:pPr marL="177800" indent="-177800" eaLnBrk="0" hangingPunct="0">
              <a:spcBef>
                <a:spcPct val="50000"/>
              </a:spcBef>
              <a:buFont typeface="Wingdings" pitchFamily="2" charset="2"/>
              <a:buNone/>
            </a:pPr>
            <a:r>
              <a:rPr lang="en-US" sz="1100" b="1" dirty="0">
                <a:latin typeface="Helvetica" pitchFamily="34" charset="0"/>
              </a:rPr>
              <a:t>Goals</a:t>
            </a:r>
            <a:r>
              <a:rPr lang="en-US" sz="1100" dirty="0">
                <a:latin typeface="Helvetica" pitchFamily="34" charset="0"/>
              </a:rPr>
              <a:t>: </a:t>
            </a:r>
          </a:p>
          <a:p>
            <a:pPr marL="177800" indent="-177800" eaLnBrk="0" hangingPunct="0">
              <a:spcBef>
                <a:spcPct val="50000"/>
              </a:spcBef>
              <a:buFont typeface="Wingdings" pitchFamily="2" charset="2"/>
              <a:buChar char="§"/>
            </a:pPr>
            <a:r>
              <a:rPr lang="en-US" sz="1100" dirty="0">
                <a:latin typeface="Helvetica" pitchFamily="34" charset="0"/>
              </a:rPr>
              <a:t>Target most vulnerable by age, sex, marital status etc.</a:t>
            </a:r>
            <a:endParaRPr lang="en-US" dirty="0">
              <a:latin typeface="Helvetica" pitchFamily="34" charset="0"/>
            </a:endParaRPr>
          </a:p>
          <a:p>
            <a:pPr marL="177800" indent="-177800" eaLnBrk="0" hangingPunct="0">
              <a:spcBef>
                <a:spcPct val="50000"/>
              </a:spcBef>
              <a:buFont typeface="Wingdings" pitchFamily="2" charset="2"/>
              <a:buChar char="§"/>
            </a:pPr>
            <a:r>
              <a:rPr lang="en-US" sz="1100" dirty="0">
                <a:latin typeface="Helvetica" pitchFamily="34" charset="0"/>
              </a:rPr>
              <a:t>Build youth assets and capabilities</a:t>
            </a:r>
          </a:p>
          <a:p>
            <a:pPr marL="177800" indent="-177800" eaLnBrk="0" hangingPunct="0">
              <a:spcBef>
                <a:spcPct val="50000"/>
              </a:spcBef>
              <a:buFont typeface="Wingdings" pitchFamily="2" charset="2"/>
              <a:buChar char="§"/>
            </a:pPr>
            <a:r>
              <a:rPr lang="en-US" sz="1100" dirty="0">
                <a:latin typeface="Helvetica" pitchFamily="34" charset="0"/>
              </a:rPr>
              <a:t>Expand youth </a:t>
            </a:r>
            <a:r>
              <a:rPr lang="en-US" sz="1100" dirty="0" smtClean="0">
                <a:latin typeface="Helvetica" pitchFamily="34" charset="0"/>
              </a:rPr>
              <a:t>control </a:t>
            </a:r>
            <a:r>
              <a:rPr lang="en-US" sz="1100" dirty="0">
                <a:latin typeface="Helvetica" pitchFamily="34" charset="0"/>
              </a:rPr>
              <a:t>over resources</a:t>
            </a:r>
          </a:p>
        </p:txBody>
      </p:sp>
      <p:sp>
        <p:nvSpPr>
          <p:cNvPr id="72716" name="Line 17"/>
          <p:cNvSpPr>
            <a:spLocks noChangeShapeType="1"/>
          </p:cNvSpPr>
          <p:nvPr/>
        </p:nvSpPr>
        <p:spPr bwMode="auto">
          <a:xfrm flipV="1">
            <a:off x="5195888" y="3871913"/>
            <a:ext cx="1587" cy="2122487"/>
          </a:xfrm>
          <a:prstGeom prst="line">
            <a:avLst/>
          </a:prstGeom>
          <a:noFill/>
          <a:ln w="28575">
            <a:solidFill>
              <a:srgbClr val="5F5F5F"/>
            </a:solidFill>
            <a:round/>
            <a:headEnd/>
            <a:tailEnd type="triangle" w="med" len="med"/>
          </a:ln>
        </p:spPr>
        <p:txBody>
          <a:bodyPr/>
          <a:lstStyle/>
          <a:p>
            <a:endParaRPr lang="th-TH"/>
          </a:p>
        </p:txBody>
      </p:sp>
      <p:sp>
        <p:nvSpPr>
          <p:cNvPr id="72717" name="Text Box 18"/>
          <p:cNvSpPr txBox="1">
            <a:spLocks noChangeArrowheads="1"/>
          </p:cNvSpPr>
          <p:nvPr/>
        </p:nvSpPr>
        <p:spPr bwMode="auto">
          <a:xfrm>
            <a:off x="4648200" y="4876800"/>
            <a:ext cx="1752600" cy="366713"/>
          </a:xfrm>
          <a:prstGeom prst="rect">
            <a:avLst/>
          </a:prstGeom>
          <a:noFill/>
          <a:ln w="9525">
            <a:noFill/>
            <a:miter lim="800000"/>
            <a:headEnd/>
            <a:tailEnd/>
          </a:ln>
        </p:spPr>
        <p:txBody>
          <a:bodyPr>
            <a:spAutoFit/>
          </a:bodyPr>
          <a:lstStyle/>
          <a:p>
            <a:pPr eaLnBrk="0" hangingPunct="0">
              <a:spcBef>
                <a:spcPct val="50000"/>
              </a:spcBef>
            </a:pPr>
            <a:endParaRPr lang="tr-TR">
              <a:latin typeface="Verdana" pitchFamily="34" charset="0"/>
            </a:endParaRPr>
          </a:p>
        </p:txBody>
      </p:sp>
      <p:sp>
        <p:nvSpPr>
          <p:cNvPr id="72718" name="Line 20"/>
          <p:cNvSpPr>
            <a:spLocks noChangeShapeType="1"/>
          </p:cNvSpPr>
          <p:nvPr/>
        </p:nvSpPr>
        <p:spPr bwMode="auto">
          <a:xfrm flipH="1" flipV="1">
            <a:off x="3851275" y="3771900"/>
            <a:ext cx="0" cy="627063"/>
          </a:xfrm>
          <a:prstGeom prst="line">
            <a:avLst/>
          </a:prstGeom>
          <a:noFill/>
          <a:ln w="28575">
            <a:solidFill>
              <a:srgbClr val="5F5F5F"/>
            </a:solidFill>
            <a:round/>
            <a:headEnd/>
            <a:tailEnd type="triangle" w="med" len="med"/>
          </a:ln>
        </p:spPr>
        <p:txBody>
          <a:bodyPr/>
          <a:lstStyle/>
          <a:p>
            <a:endParaRPr lang="th-TH"/>
          </a:p>
        </p:txBody>
      </p:sp>
      <p:sp>
        <p:nvSpPr>
          <p:cNvPr id="72719" name="Text Box 19"/>
          <p:cNvSpPr txBox="1">
            <a:spLocks noChangeArrowheads="1"/>
          </p:cNvSpPr>
          <p:nvPr/>
        </p:nvSpPr>
        <p:spPr bwMode="auto">
          <a:xfrm>
            <a:off x="5181600" y="5715000"/>
            <a:ext cx="2828925" cy="606425"/>
          </a:xfrm>
          <a:prstGeom prst="rect">
            <a:avLst/>
          </a:prstGeom>
          <a:solidFill>
            <a:srgbClr val="99CC00">
              <a:alpha val="25098"/>
            </a:srgbClr>
          </a:solidFill>
          <a:ln w="9525" algn="ctr">
            <a:solidFill>
              <a:schemeClr val="tx1"/>
            </a:solidFill>
            <a:miter lim="800000"/>
            <a:headEnd/>
            <a:tailEnd/>
          </a:ln>
        </p:spPr>
        <p:txBody>
          <a:bodyPr>
            <a:spAutoFit/>
          </a:bodyPr>
          <a:lstStyle/>
          <a:p>
            <a:pPr marL="177800" indent="-177800" eaLnBrk="0" hangingPunct="0">
              <a:buFont typeface="Wingdings" pitchFamily="2" charset="2"/>
              <a:buNone/>
            </a:pPr>
            <a:r>
              <a:rPr lang="en-US" sz="1100" b="1">
                <a:latin typeface="Helvetica" pitchFamily="34" charset="0"/>
                <a:sym typeface="Wingdings 2" pitchFamily="18" charset="2"/>
              </a:rPr>
              <a:t>Goals:</a:t>
            </a:r>
          </a:p>
          <a:p>
            <a:pPr marL="177800" indent="-177800" eaLnBrk="0" hangingPunct="0">
              <a:buFont typeface="Wingdings" pitchFamily="2" charset="2"/>
              <a:buChar char="§"/>
            </a:pPr>
            <a:r>
              <a:rPr lang="en-US" sz="1100">
                <a:latin typeface="Helvetica" pitchFamily="34" charset="0"/>
                <a:sym typeface="Wingdings 2" pitchFamily="18" charset="2"/>
              </a:rPr>
              <a:t>Engage parents, in-laws, and others</a:t>
            </a:r>
          </a:p>
          <a:p>
            <a:pPr marL="177800" indent="-177800" eaLnBrk="0" hangingPunct="0">
              <a:buFont typeface="Wingdings" pitchFamily="2" charset="2"/>
              <a:buChar char="§"/>
            </a:pPr>
            <a:r>
              <a:rPr lang="en-US" sz="1100">
                <a:latin typeface="Helvetica" pitchFamily="34" charset="0"/>
                <a:sym typeface="Wingdings 2" pitchFamily="18" charset="2"/>
              </a:rPr>
              <a:t>Create supportive family environment</a:t>
            </a:r>
          </a:p>
        </p:txBody>
      </p:sp>
      <p:sp>
        <p:nvSpPr>
          <p:cNvPr id="72720" name="Line 22"/>
          <p:cNvSpPr>
            <a:spLocks noChangeShapeType="1"/>
          </p:cNvSpPr>
          <p:nvPr/>
        </p:nvSpPr>
        <p:spPr bwMode="auto">
          <a:xfrm flipV="1">
            <a:off x="4560888" y="2133600"/>
            <a:ext cx="0" cy="533400"/>
          </a:xfrm>
          <a:prstGeom prst="line">
            <a:avLst/>
          </a:prstGeom>
          <a:noFill/>
          <a:ln w="76200">
            <a:solidFill>
              <a:srgbClr val="969696"/>
            </a:solidFill>
            <a:round/>
            <a:headEnd/>
            <a:tailEnd type="triangle" w="med" len="med"/>
          </a:ln>
        </p:spPr>
        <p:txBody>
          <a:bodyPr/>
          <a:lstStyle/>
          <a:p>
            <a:endParaRPr lang="th-TH"/>
          </a:p>
        </p:txBody>
      </p:sp>
      <p:sp>
        <p:nvSpPr>
          <p:cNvPr id="72721" name="Line 23"/>
          <p:cNvSpPr>
            <a:spLocks noChangeShapeType="1"/>
          </p:cNvSpPr>
          <p:nvPr/>
        </p:nvSpPr>
        <p:spPr bwMode="auto">
          <a:xfrm flipV="1">
            <a:off x="1066800" y="2152650"/>
            <a:ext cx="2362200" cy="857250"/>
          </a:xfrm>
          <a:prstGeom prst="line">
            <a:avLst/>
          </a:prstGeom>
          <a:noFill/>
          <a:ln w="76200">
            <a:solidFill>
              <a:srgbClr val="969696"/>
            </a:solidFill>
            <a:round/>
            <a:headEnd/>
            <a:tailEnd type="triangle" w="med" len="med"/>
          </a:ln>
        </p:spPr>
        <p:txBody>
          <a:bodyPr/>
          <a:lstStyle/>
          <a:p>
            <a:endParaRPr lang="th-TH"/>
          </a:p>
        </p:txBody>
      </p:sp>
      <p:sp>
        <p:nvSpPr>
          <p:cNvPr id="4120" name="Text Box 24"/>
          <p:cNvSpPr txBox="1">
            <a:spLocks noChangeArrowheads="1"/>
          </p:cNvSpPr>
          <p:nvPr/>
        </p:nvSpPr>
        <p:spPr bwMode="auto">
          <a:xfrm>
            <a:off x="114300" y="895350"/>
            <a:ext cx="2647950" cy="1368425"/>
          </a:xfrm>
          <a:prstGeom prst="rect">
            <a:avLst/>
          </a:prstGeom>
          <a:solidFill>
            <a:srgbClr val="DDDDDD"/>
          </a:solidFill>
          <a:ln w="9525" algn="ctr">
            <a:noFill/>
            <a:miter lim="800000"/>
            <a:headEnd/>
            <a:tailEnd/>
          </a:ln>
          <a:effectLst>
            <a:outerShdw dist="35921" dir="2700000" algn="ctr" rotWithShape="0">
              <a:schemeClr val="bg2"/>
            </a:outerShdw>
          </a:effectLst>
        </p:spPr>
        <p:txBody>
          <a:bodyPr>
            <a:spAutoFit/>
          </a:bodyPr>
          <a:lstStyle/>
          <a:p>
            <a:pPr>
              <a:spcBef>
                <a:spcPct val="50000"/>
              </a:spcBef>
            </a:pPr>
            <a:r>
              <a:rPr lang="en-US" sz="1400" b="1">
                <a:solidFill>
                  <a:srgbClr val="000000"/>
                </a:solidFill>
                <a:latin typeface="Calibri" pitchFamily="34" charset="0"/>
              </a:rPr>
              <a:t>Call to Action: Mobilize and empower rural girls to improve health, foster leadership and contribute to personal, community and national development</a:t>
            </a:r>
          </a:p>
        </p:txBody>
      </p:sp>
      <p:sp>
        <p:nvSpPr>
          <p:cNvPr id="4121" name="Text Box 25"/>
          <p:cNvSpPr txBox="1">
            <a:spLocks noChangeArrowheads="1"/>
          </p:cNvSpPr>
          <p:nvPr/>
        </p:nvSpPr>
        <p:spPr bwMode="auto">
          <a:xfrm>
            <a:off x="3028950" y="914400"/>
            <a:ext cx="3048000" cy="1155700"/>
          </a:xfrm>
          <a:prstGeom prst="rect">
            <a:avLst/>
          </a:prstGeom>
          <a:solidFill>
            <a:srgbClr val="DDDDDD"/>
          </a:solidFill>
          <a:ln w="9525" algn="ctr">
            <a:noFill/>
            <a:miter lim="800000"/>
            <a:headEnd/>
            <a:tailEnd/>
          </a:ln>
          <a:effectLst>
            <a:outerShdw dist="35921" dir="2700000" algn="ctr" rotWithShape="0">
              <a:schemeClr val="bg2"/>
            </a:outerShdw>
          </a:effectLst>
        </p:spPr>
        <p:txBody>
          <a:bodyPr>
            <a:spAutoFit/>
          </a:bodyPr>
          <a:lstStyle/>
          <a:p>
            <a:pPr>
              <a:spcBef>
                <a:spcPct val="50000"/>
              </a:spcBef>
            </a:pPr>
            <a:r>
              <a:rPr lang="en-US" sz="1400" b="1">
                <a:solidFill>
                  <a:srgbClr val="000000"/>
                </a:solidFill>
                <a:latin typeface="Calibri" pitchFamily="34" charset="0"/>
              </a:rPr>
              <a:t>Support and promote girls’ health, well-being, and social participation. Improve SRH and increase autonomy, life skills, education, and livelihood options</a:t>
            </a:r>
            <a:r>
              <a:rPr lang="en-US" sz="1400" b="1">
                <a:solidFill>
                  <a:srgbClr val="000000"/>
                </a:solidFill>
                <a:latin typeface="Helvetica" pitchFamily="34" charset="0"/>
              </a:rPr>
              <a:t> </a:t>
            </a:r>
          </a:p>
        </p:txBody>
      </p:sp>
      <p:sp>
        <p:nvSpPr>
          <p:cNvPr id="4122" name="Text Box 26"/>
          <p:cNvSpPr txBox="1">
            <a:spLocks noChangeArrowheads="1"/>
          </p:cNvSpPr>
          <p:nvPr/>
        </p:nvSpPr>
        <p:spPr bwMode="auto">
          <a:xfrm>
            <a:off x="6477000" y="923925"/>
            <a:ext cx="2286000" cy="1155700"/>
          </a:xfrm>
          <a:prstGeom prst="rect">
            <a:avLst/>
          </a:prstGeom>
          <a:solidFill>
            <a:srgbClr val="DDDDDD"/>
          </a:solidFill>
          <a:ln w="9525">
            <a:noFill/>
            <a:miter lim="800000"/>
            <a:headEnd/>
            <a:tailEnd/>
          </a:ln>
          <a:effectLst>
            <a:outerShdw dist="35921" dir="2700000" algn="ctr" rotWithShape="0">
              <a:schemeClr val="bg2"/>
            </a:outerShdw>
          </a:effectLst>
        </p:spPr>
        <p:txBody>
          <a:bodyPr>
            <a:spAutoFit/>
          </a:bodyPr>
          <a:lstStyle/>
          <a:p>
            <a:pPr>
              <a:spcBef>
                <a:spcPct val="50000"/>
              </a:spcBef>
            </a:pPr>
            <a:r>
              <a:rPr lang="en-US" sz="1400" b="1">
                <a:solidFill>
                  <a:srgbClr val="000000"/>
                </a:solidFill>
                <a:latin typeface="Calibri" pitchFamily="34" charset="0"/>
              </a:rPr>
              <a:t>Create mechanisms for girls’ voices to be heard  and needs met at the family, community and national levels</a:t>
            </a:r>
          </a:p>
        </p:txBody>
      </p:sp>
      <p:sp>
        <p:nvSpPr>
          <p:cNvPr id="72725" name="Text Box 27"/>
          <p:cNvSpPr txBox="1">
            <a:spLocks noChangeArrowheads="1"/>
          </p:cNvSpPr>
          <p:nvPr/>
        </p:nvSpPr>
        <p:spPr bwMode="auto">
          <a:xfrm>
            <a:off x="1639888" y="3108325"/>
            <a:ext cx="1295400" cy="701675"/>
          </a:xfrm>
          <a:prstGeom prst="rect">
            <a:avLst/>
          </a:prstGeom>
          <a:noFill/>
          <a:ln w="9525" algn="ctr">
            <a:noFill/>
            <a:miter lim="800000"/>
            <a:headEnd/>
            <a:tailEnd/>
          </a:ln>
        </p:spPr>
        <p:txBody>
          <a:bodyPr>
            <a:spAutoFit/>
          </a:bodyPr>
          <a:lstStyle/>
          <a:p>
            <a:pPr algn="ctr" eaLnBrk="0" hangingPunct="0">
              <a:spcBef>
                <a:spcPct val="50000"/>
              </a:spcBef>
            </a:pPr>
            <a:r>
              <a:rPr lang="en-US" sz="1000" b="1">
                <a:solidFill>
                  <a:srgbClr val="000000"/>
                </a:solidFill>
                <a:latin typeface="Helvetica" pitchFamily="34" charset="0"/>
              </a:rPr>
              <a:t>Institutions: </a:t>
            </a:r>
            <a:br>
              <a:rPr lang="en-US" sz="1000" b="1">
                <a:solidFill>
                  <a:srgbClr val="000000"/>
                </a:solidFill>
                <a:latin typeface="Helvetica" pitchFamily="34" charset="0"/>
              </a:rPr>
            </a:br>
            <a:r>
              <a:rPr lang="en-US" sz="1000">
                <a:solidFill>
                  <a:srgbClr val="000000"/>
                </a:solidFill>
                <a:latin typeface="Helvetica" pitchFamily="34" charset="0"/>
              </a:rPr>
              <a:t>Civil Society, Public Sector, Private Sector, Donors</a:t>
            </a:r>
          </a:p>
        </p:txBody>
      </p:sp>
      <p:sp>
        <p:nvSpPr>
          <p:cNvPr id="72726" name="Text Box 28"/>
          <p:cNvSpPr txBox="1">
            <a:spLocks noChangeArrowheads="1"/>
          </p:cNvSpPr>
          <p:nvPr/>
        </p:nvSpPr>
        <p:spPr bwMode="auto">
          <a:xfrm>
            <a:off x="1974850" y="4346575"/>
            <a:ext cx="1524000" cy="2555875"/>
          </a:xfrm>
          <a:prstGeom prst="rect">
            <a:avLst/>
          </a:prstGeom>
          <a:solidFill>
            <a:srgbClr val="ADDADD">
              <a:alpha val="25098"/>
            </a:srgbClr>
          </a:solidFill>
          <a:ln w="9525" algn="ctr">
            <a:solidFill>
              <a:schemeClr val="tx1"/>
            </a:solidFill>
            <a:miter lim="800000"/>
            <a:headEnd/>
            <a:tailEnd/>
          </a:ln>
        </p:spPr>
        <p:txBody>
          <a:bodyPr>
            <a:spAutoFit/>
          </a:bodyPr>
          <a:lstStyle/>
          <a:p>
            <a:pPr marL="177800" indent="-177800" eaLnBrk="0" hangingPunct="0">
              <a:spcBef>
                <a:spcPct val="50000"/>
              </a:spcBef>
              <a:buFont typeface="Wingdings" pitchFamily="2" charset="2"/>
              <a:buNone/>
            </a:pPr>
            <a:r>
              <a:rPr lang="en-US" sz="1100" b="1">
                <a:latin typeface="Helvetica" pitchFamily="34" charset="0"/>
                <a:sym typeface="Wingdings 2" pitchFamily="18" charset="2"/>
              </a:rPr>
              <a:t>Goals:</a:t>
            </a:r>
          </a:p>
          <a:p>
            <a:pPr marL="177800" indent="-177800" eaLnBrk="0" hangingPunct="0">
              <a:spcBef>
                <a:spcPct val="50000"/>
              </a:spcBef>
              <a:buFont typeface="Wingdings" pitchFamily="2" charset="2"/>
              <a:buChar char="§"/>
            </a:pPr>
            <a:r>
              <a:rPr lang="en-US" sz="1000">
                <a:latin typeface="Helvetica" pitchFamily="34" charset="0"/>
                <a:sym typeface="Wingdings 2" pitchFamily="18" charset="2"/>
              </a:rPr>
              <a:t>Train and support providers of youth programs and services</a:t>
            </a:r>
          </a:p>
          <a:p>
            <a:pPr marL="177800" indent="-177800" eaLnBrk="0" hangingPunct="0">
              <a:spcBef>
                <a:spcPct val="50000"/>
              </a:spcBef>
              <a:buFont typeface="Wingdings" pitchFamily="2" charset="2"/>
              <a:buChar char="§"/>
            </a:pPr>
            <a:r>
              <a:rPr lang="en-US" sz="1000">
                <a:latin typeface="Helvetica" pitchFamily="34" charset="0"/>
                <a:sym typeface="Wingdings 2" pitchFamily="18" charset="2"/>
              </a:rPr>
              <a:t>Integrate agendas with constituent groups</a:t>
            </a:r>
          </a:p>
          <a:p>
            <a:pPr marL="177800" indent="-177800" eaLnBrk="0" hangingPunct="0">
              <a:spcBef>
                <a:spcPct val="50000"/>
              </a:spcBef>
              <a:buFont typeface="Wingdings" pitchFamily="2" charset="2"/>
              <a:buChar char="§"/>
            </a:pPr>
            <a:r>
              <a:rPr lang="en-US" sz="1000">
                <a:latin typeface="Helvetica" pitchFamily="34" charset="0"/>
                <a:sym typeface="Wingdings 2" pitchFamily="18" charset="2"/>
              </a:rPr>
              <a:t>Raise awareness and visibility across sectors </a:t>
            </a:r>
          </a:p>
          <a:p>
            <a:pPr marL="177800" indent="-177800" eaLnBrk="0" hangingPunct="0">
              <a:spcBef>
                <a:spcPct val="50000"/>
              </a:spcBef>
              <a:buFont typeface="Wingdings" pitchFamily="2" charset="2"/>
              <a:buChar char="§"/>
            </a:pPr>
            <a:r>
              <a:rPr lang="en-US" sz="1000">
                <a:latin typeface="Helvetica" pitchFamily="34" charset="0"/>
                <a:sym typeface="Wingdings 2" pitchFamily="18" charset="2"/>
              </a:rPr>
              <a:t>Mobilize support and multi-sector partnerships</a:t>
            </a:r>
            <a:endParaRPr lang="en-US" sz="1000">
              <a:latin typeface="Helvetica" pitchFamily="34" charset="0"/>
            </a:endParaRPr>
          </a:p>
        </p:txBody>
      </p:sp>
      <p:sp>
        <p:nvSpPr>
          <p:cNvPr id="72727" name="Line 29"/>
          <p:cNvSpPr>
            <a:spLocks noChangeShapeType="1"/>
          </p:cNvSpPr>
          <p:nvPr/>
        </p:nvSpPr>
        <p:spPr bwMode="auto">
          <a:xfrm flipV="1">
            <a:off x="2760663" y="3829050"/>
            <a:ext cx="0" cy="514350"/>
          </a:xfrm>
          <a:prstGeom prst="line">
            <a:avLst/>
          </a:prstGeom>
          <a:noFill/>
          <a:ln w="28575">
            <a:solidFill>
              <a:srgbClr val="5F5F5F"/>
            </a:solidFill>
            <a:round/>
            <a:headEnd/>
            <a:tailEnd type="triangle" w="med" len="med"/>
          </a:ln>
        </p:spPr>
        <p:txBody>
          <a:bodyPr/>
          <a:lstStyle/>
          <a:p>
            <a:endParaRPr lang="th-TH"/>
          </a:p>
        </p:txBody>
      </p:sp>
      <p:sp>
        <p:nvSpPr>
          <p:cNvPr id="72728" name="Line 31"/>
          <p:cNvSpPr>
            <a:spLocks noChangeShapeType="1"/>
          </p:cNvSpPr>
          <p:nvPr/>
        </p:nvSpPr>
        <p:spPr bwMode="auto">
          <a:xfrm flipH="1" flipV="1">
            <a:off x="5657850" y="2152650"/>
            <a:ext cx="2476500" cy="876300"/>
          </a:xfrm>
          <a:prstGeom prst="line">
            <a:avLst/>
          </a:prstGeom>
          <a:noFill/>
          <a:ln w="76200">
            <a:solidFill>
              <a:srgbClr val="969696"/>
            </a:solidFill>
            <a:round/>
            <a:headEnd/>
            <a:tailEnd type="triangle" w="med" len="med"/>
          </a:ln>
        </p:spPr>
        <p:txBody>
          <a:bodyPr/>
          <a:lstStyle/>
          <a:p>
            <a:endParaRPr lang="th-TH"/>
          </a:p>
        </p:txBody>
      </p:sp>
      <p:sp>
        <p:nvSpPr>
          <p:cNvPr id="72729" name="Oval 32"/>
          <p:cNvSpPr>
            <a:spLocks noChangeArrowheads="1"/>
          </p:cNvSpPr>
          <p:nvPr/>
        </p:nvSpPr>
        <p:spPr bwMode="auto">
          <a:xfrm>
            <a:off x="4997450" y="3008313"/>
            <a:ext cx="3198813" cy="1004887"/>
          </a:xfrm>
          <a:prstGeom prst="ellipse">
            <a:avLst/>
          </a:prstGeom>
          <a:solidFill>
            <a:srgbClr val="FF9966"/>
          </a:solidFill>
          <a:ln w="9525">
            <a:noFill/>
            <a:round/>
            <a:headEnd/>
            <a:tailEnd/>
          </a:ln>
        </p:spPr>
        <p:txBody>
          <a:bodyPr/>
          <a:lstStyle/>
          <a:p>
            <a:endParaRPr lang="es-ES">
              <a:latin typeface="Helvetica" pitchFamily="34" charset="0"/>
            </a:endParaRPr>
          </a:p>
        </p:txBody>
      </p:sp>
      <p:sp>
        <p:nvSpPr>
          <p:cNvPr id="72730" name="Text Box 30"/>
          <p:cNvSpPr txBox="1">
            <a:spLocks noChangeArrowheads="1"/>
          </p:cNvSpPr>
          <p:nvPr/>
        </p:nvSpPr>
        <p:spPr bwMode="auto">
          <a:xfrm>
            <a:off x="152400" y="4191000"/>
            <a:ext cx="1690688" cy="2208297"/>
          </a:xfrm>
          <a:prstGeom prst="rect">
            <a:avLst/>
          </a:prstGeom>
          <a:solidFill>
            <a:srgbClr val="3366FF">
              <a:alpha val="25098"/>
            </a:srgbClr>
          </a:solidFill>
          <a:ln w="9525">
            <a:solidFill>
              <a:schemeClr val="tx1"/>
            </a:solidFill>
            <a:miter lim="800000"/>
            <a:headEnd/>
            <a:tailEnd/>
          </a:ln>
        </p:spPr>
        <p:txBody>
          <a:bodyPr>
            <a:spAutoFit/>
          </a:bodyPr>
          <a:lstStyle/>
          <a:p>
            <a:pPr marL="177800" indent="-177800" eaLnBrk="0" hangingPunct="0">
              <a:spcBef>
                <a:spcPct val="50000"/>
              </a:spcBef>
              <a:buFont typeface="Wingdings" pitchFamily="2" charset="2"/>
              <a:buNone/>
            </a:pPr>
            <a:r>
              <a:rPr lang="en-US" sz="1100" b="1" dirty="0">
                <a:latin typeface="Helvetica" pitchFamily="34" charset="0"/>
                <a:sym typeface="Wingdings 2" pitchFamily="18" charset="2"/>
              </a:rPr>
              <a:t>Goals</a:t>
            </a:r>
            <a:r>
              <a:rPr lang="en-US" sz="1100" dirty="0">
                <a:latin typeface="Helvetica" pitchFamily="34" charset="0"/>
                <a:sym typeface="Wingdings 2" pitchFamily="18" charset="2"/>
              </a:rPr>
              <a:t>:</a:t>
            </a:r>
          </a:p>
          <a:p>
            <a:pPr marL="177800" indent="-177800" eaLnBrk="0" hangingPunct="0">
              <a:spcBef>
                <a:spcPct val="50000"/>
              </a:spcBef>
              <a:buFont typeface="Wingdings" pitchFamily="2" charset="2"/>
              <a:buChar char="§"/>
            </a:pPr>
            <a:r>
              <a:rPr lang="en-US" sz="1100" dirty="0">
                <a:latin typeface="Helvetica" pitchFamily="34" charset="0"/>
                <a:sym typeface="Wingdings 2" pitchFamily="18" charset="2"/>
              </a:rPr>
              <a:t>Reorient policies and budgets to respond to poorest, most vulnerable youth needs</a:t>
            </a:r>
          </a:p>
          <a:p>
            <a:pPr marL="177800" indent="-177800" eaLnBrk="0" hangingPunct="0">
              <a:spcBef>
                <a:spcPct val="50000"/>
              </a:spcBef>
              <a:buFont typeface="Wingdings" pitchFamily="2" charset="2"/>
              <a:buChar char="§"/>
            </a:pPr>
            <a:r>
              <a:rPr lang="en-US" sz="1100" dirty="0">
                <a:latin typeface="Helvetica" pitchFamily="34" charset="0"/>
                <a:sym typeface="Wingdings 2" pitchFamily="18" charset="2"/>
              </a:rPr>
              <a:t>Develop youth to represent themselves and claim entitlements</a:t>
            </a:r>
          </a:p>
          <a:p>
            <a:pPr eaLnBrk="0" hangingPunct="0">
              <a:spcBef>
                <a:spcPct val="50000"/>
              </a:spcBef>
            </a:pPr>
            <a:r>
              <a:rPr lang="en-US" sz="1100" dirty="0" smtClean="0">
                <a:latin typeface="Helvetica" pitchFamily="34" charset="0"/>
                <a:sym typeface="Wingdings 2" pitchFamily="18" charset="2"/>
              </a:rPr>
              <a:t> </a:t>
            </a:r>
            <a:endParaRPr lang="en-US" sz="1100" dirty="0">
              <a:latin typeface="Helvetica" pitchFamily="34" charset="0"/>
              <a:sym typeface="Wingdings 2" pitchFamily="18" charset="2"/>
            </a:endParaRPr>
          </a:p>
        </p:txBody>
      </p:sp>
      <p:sp>
        <p:nvSpPr>
          <p:cNvPr id="72731" name="Text Box 11"/>
          <p:cNvSpPr txBox="1">
            <a:spLocks noChangeArrowheads="1"/>
          </p:cNvSpPr>
          <p:nvPr/>
        </p:nvSpPr>
        <p:spPr bwMode="auto">
          <a:xfrm>
            <a:off x="3700463" y="3355975"/>
            <a:ext cx="1600200" cy="274638"/>
          </a:xfrm>
          <a:prstGeom prst="rect">
            <a:avLst/>
          </a:prstGeom>
          <a:noFill/>
          <a:ln w="9525" algn="ctr">
            <a:noFill/>
            <a:miter lim="800000"/>
            <a:headEnd/>
            <a:tailEnd/>
          </a:ln>
        </p:spPr>
        <p:txBody>
          <a:bodyPr>
            <a:spAutoFit/>
          </a:bodyPr>
          <a:lstStyle/>
          <a:p>
            <a:pPr algn="ctr" eaLnBrk="0" hangingPunct="0">
              <a:spcBef>
                <a:spcPct val="50000"/>
              </a:spcBef>
            </a:pPr>
            <a:r>
              <a:rPr lang="en-US" sz="1200" b="1">
                <a:solidFill>
                  <a:srgbClr val="000000"/>
                </a:solidFill>
                <a:latin typeface="Helvetica" pitchFamily="34" charset="0"/>
              </a:rPr>
              <a:t>Family</a:t>
            </a:r>
          </a:p>
        </p:txBody>
      </p:sp>
      <p:sp>
        <p:nvSpPr>
          <p:cNvPr id="72732" name="Text Box 33"/>
          <p:cNvSpPr txBox="1">
            <a:spLocks noChangeArrowheads="1"/>
          </p:cNvSpPr>
          <p:nvPr/>
        </p:nvSpPr>
        <p:spPr bwMode="auto">
          <a:xfrm>
            <a:off x="4694238" y="3357563"/>
            <a:ext cx="1600200" cy="274637"/>
          </a:xfrm>
          <a:prstGeom prst="rect">
            <a:avLst/>
          </a:prstGeom>
          <a:noFill/>
          <a:ln w="9525" algn="ctr">
            <a:noFill/>
            <a:miter lim="800000"/>
            <a:headEnd/>
            <a:tailEnd/>
          </a:ln>
        </p:spPr>
        <p:txBody>
          <a:bodyPr>
            <a:spAutoFit/>
          </a:bodyPr>
          <a:lstStyle/>
          <a:p>
            <a:pPr algn="ctr" eaLnBrk="0" hangingPunct="0">
              <a:spcBef>
                <a:spcPct val="50000"/>
              </a:spcBef>
            </a:pPr>
            <a:r>
              <a:rPr lang="en-US" sz="1200" b="1">
                <a:solidFill>
                  <a:srgbClr val="000000"/>
                </a:solidFill>
                <a:latin typeface="Helvetica" pitchFamily="34" charset="0"/>
              </a:rPr>
              <a:t>Relationship</a:t>
            </a:r>
          </a:p>
        </p:txBody>
      </p:sp>
      <p:sp>
        <p:nvSpPr>
          <p:cNvPr id="72733" name="Oval 8"/>
          <p:cNvSpPr>
            <a:spLocks noChangeArrowheads="1"/>
          </p:cNvSpPr>
          <p:nvPr/>
        </p:nvSpPr>
        <p:spPr bwMode="auto">
          <a:xfrm>
            <a:off x="6000750" y="3068638"/>
            <a:ext cx="2987675" cy="900112"/>
          </a:xfrm>
          <a:prstGeom prst="ellipse">
            <a:avLst/>
          </a:prstGeom>
          <a:solidFill>
            <a:srgbClr val="FFFF99"/>
          </a:solidFill>
          <a:ln w="9525">
            <a:noFill/>
            <a:round/>
            <a:headEnd/>
            <a:tailEnd/>
          </a:ln>
        </p:spPr>
        <p:txBody>
          <a:bodyPr/>
          <a:lstStyle/>
          <a:p>
            <a:endParaRPr lang="es-ES">
              <a:latin typeface="Helvetica" pitchFamily="34" charset="0"/>
            </a:endParaRPr>
          </a:p>
        </p:txBody>
      </p:sp>
      <p:sp>
        <p:nvSpPr>
          <p:cNvPr id="72734" name="Text Box 34"/>
          <p:cNvSpPr txBox="1">
            <a:spLocks noChangeArrowheads="1"/>
          </p:cNvSpPr>
          <p:nvPr/>
        </p:nvSpPr>
        <p:spPr bwMode="auto">
          <a:xfrm>
            <a:off x="6700838" y="3389313"/>
            <a:ext cx="1600200" cy="274637"/>
          </a:xfrm>
          <a:prstGeom prst="rect">
            <a:avLst/>
          </a:prstGeom>
          <a:noFill/>
          <a:ln w="9525" algn="ctr">
            <a:noFill/>
            <a:miter lim="800000"/>
            <a:headEnd/>
            <a:tailEnd/>
          </a:ln>
        </p:spPr>
        <p:txBody>
          <a:bodyPr>
            <a:spAutoFit/>
          </a:bodyPr>
          <a:lstStyle/>
          <a:p>
            <a:pPr algn="ctr" eaLnBrk="0" hangingPunct="0">
              <a:spcBef>
                <a:spcPct val="50000"/>
              </a:spcBef>
            </a:pPr>
            <a:r>
              <a:rPr lang="en-US" sz="1200" b="1">
                <a:solidFill>
                  <a:srgbClr val="000000"/>
                </a:solidFill>
                <a:latin typeface="Helvetica" pitchFamily="34" charset="0"/>
              </a:rPr>
              <a:t>Individual</a:t>
            </a:r>
          </a:p>
        </p:txBody>
      </p:sp>
      <p:sp>
        <p:nvSpPr>
          <p:cNvPr id="72735" name="Text Box 21"/>
          <p:cNvSpPr txBox="1">
            <a:spLocks noChangeArrowheads="1"/>
          </p:cNvSpPr>
          <p:nvPr/>
        </p:nvSpPr>
        <p:spPr bwMode="auto">
          <a:xfrm>
            <a:off x="3556000" y="4402138"/>
            <a:ext cx="1506538" cy="2457450"/>
          </a:xfrm>
          <a:prstGeom prst="rect">
            <a:avLst/>
          </a:prstGeom>
          <a:solidFill>
            <a:srgbClr val="33CCCC">
              <a:alpha val="25098"/>
            </a:srgbClr>
          </a:solidFill>
          <a:ln w="9525" algn="ctr">
            <a:solidFill>
              <a:schemeClr val="tx1"/>
            </a:solidFill>
            <a:miter lim="800000"/>
            <a:headEnd/>
            <a:tailEnd/>
          </a:ln>
        </p:spPr>
        <p:txBody>
          <a:bodyPr>
            <a:spAutoFit/>
          </a:bodyPr>
          <a:lstStyle/>
          <a:p>
            <a:pPr marL="177800" indent="-177800" eaLnBrk="0" hangingPunct="0">
              <a:spcBef>
                <a:spcPct val="50000"/>
              </a:spcBef>
              <a:buFont typeface="Wingdings" pitchFamily="2" charset="2"/>
              <a:buNone/>
            </a:pPr>
            <a:r>
              <a:rPr lang="en-US" sz="1100" b="1" dirty="0">
                <a:latin typeface="Helvetica" pitchFamily="34" charset="0"/>
                <a:sym typeface="Wingdings 2" pitchFamily="18" charset="2"/>
              </a:rPr>
              <a:t>Goals:</a:t>
            </a:r>
            <a:r>
              <a:rPr lang="en-US" sz="1100" dirty="0">
                <a:latin typeface="Helvetica" pitchFamily="34" charset="0"/>
                <a:sym typeface="Wingdings 2" pitchFamily="18" charset="2"/>
              </a:rPr>
              <a:t> </a:t>
            </a:r>
          </a:p>
          <a:p>
            <a:pPr marL="177800" indent="-177800" eaLnBrk="0" hangingPunct="0">
              <a:spcBef>
                <a:spcPct val="50000"/>
              </a:spcBef>
              <a:buFont typeface="Wingdings" pitchFamily="2" charset="2"/>
              <a:buChar char="§"/>
            </a:pPr>
            <a:r>
              <a:rPr lang="en-US" sz="1100" dirty="0">
                <a:latin typeface="Helvetica" pitchFamily="34" charset="0"/>
                <a:sym typeface="Wingdings 2" pitchFamily="18" charset="2"/>
              </a:rPr>
              <a:t>Orient and </a:t>
            </a:r>
            <a:r>
              <a:rPr lang="en-US" sz="1100" dirty="0" smtClean="0">
                <a:latin typeface="Helvetica" pitchFamily="34" charset="0"/>
                <a:sym typeface="Wingdings 2" pitchFamily="18" charset="2"/>
              </a:rPr>
              <a:t>engage   </a:t>
            </a:r>
            <a:r>
              <a:rPr lang="en-US" sz="1100" dirty="0">
                <a:latin typeface="Helvetica" pitchFamily="34" charset="0"/>
                <a:sym typeface="Wingdings 2" pitchFamily="18" charset="2"/>
              </a:rPr>
              <a:t>key leaders</a:t>
            </a:r>
          </a:p>
          <a:p>
            <a:pPr marL="177800" indent="-177800" eaLnBrk="0" hangingPunct="0">
              <a:spcBef>
                <a:spcPct val="50000"/>
              </a:spcBef>
              <a:buFont typeface="Wingdings" pitchFamily="2" charset="2"/>
              <a:buChar char="§"/>
            </a:pPr>
            <a:r>
              <a:rPr lang="en-US" sz="1100" dirty="0">
                <a:latin typeface="Helvetica" pitchFamily="34" charset="0"/>
                <a:sym typeface="Wingdings 2" pitchFamily="18" charset="2"/>
              </a:rPr>
              <a:t>Create enabling environment for youth participation</a:t>
            </a:r>
          </a:p>
          <a:p>
            <a:pPr marL="177800" indent="-177800" eaLnBrk="0" hangingPunct="0">
              <a:spcBef>
                <a:spcPct val="50000"/>
              </a:spcBef>
              <a:buFont typeface="Wingdings" pitchFamily="2" charset="2"/>
              <a:buChar char="§"/>
            </a:pPr>
            <a:r>
              <a:rPr lang="en-US" sz="1100" dirty="0">
                <a:latin typeface="Helvetica" pitchFamily="34" charset="0"/>
                <a:sym typeface="Wingdings 2" pitchFamily="18" charset="2"/>
              </a:rPr>
              <a:t>Create safe spaces for girls</a:t>
            </a:r>
          </a:p>
          <a:p>
            <a:pPr marL="177800" indent="-177800" eaLnBrk="0" hangingPunct="0">
              <a:spcBef>
                <a:spcPct val="50000"/>
              </a:spcBef>
              <a:buFont typeface="Wingdings" pitchFamily="2" charset="2"/>
              <a:buChar char="§"/>
            </a:pPr>
            <a:r>
              <a:rPr lang="en-US" sz="1100" dirty="0">
                <a:latin typeface="Helvetica" pitchFamily="34" charset="0"/>
                <a:sym typeface="Wingdings 2" pitchFamily="18" charset="2"/>
              </a:rPr>
              <a:t>Create positive changes in social norms</a:t>
            </a:r>
          </a:p>
        </p:txBody>
      </p:sp>
      <p:sp>
        <p:nvSpPr>
          <p:cNvPr id="72736" name="Text Box 35"/>
          <p:cNvSpPr txBox="1">
            <a:spLocks noChangeArrowheads="1"/>
          </p:cNvSpPr>
          <p:nvPr/>
        </p:nvSpPr>
        <p:spPr bwMode="auto">
          <a:xfrm>
            <a:off x="5321300" y="4400550"/>
            <a:ext cx="1343025" cy="1279525"/>
          </a:xfrm>
          <a:prstGeom prst="rect">
            <a:avLst/>
          </a:prstGeom>
          <a:solidFill>
            <a:srgbClr val="FF9966">
              <a:alpha val="25098"/>
            </a:srgbClr>
          </a:solidFill>
          <a:ln w="9525" algn="ctr">
            <a:solidFill>
              <a:schemeClr val="tx1"/>
            </a:solidFill>
            <a:miter lim="800000"/>
            <a:headEnd/>
            <a:tailEnd/>
          </a:ln>
        </p:spPr>
        <p:txBody>
          <a:bodyPr>
            <a:spAutoFit/>
          </a:bodyPr>
          <a:lstStyle/>
          <a:p>
            <a:pPr marL="177800" indent="-177800" eaLnBrk="0" hangingPunct="0">
              <a:spcBef>
                <a:spcPct val="50000"/>
              </a:spcBef>
              <a:buFont typeface="Wingdings" pitchFamily="2" charset="2"/>
              <a:buNone/>
            </a:pPr>
            <a:r>
              <a:rPr lang="en-US" sz="1100" b="1" dirty="0">
                <a:latin typeface="Helvetica" pitchFamily="34" charset="0"/>
              </a:rPr>
              <a:t>Goals</a:t>
            </a:r>
            <a:r>
              <a:rPr lang="en-US" sz="1100" dirty="0">
                <a:latin typeface="Helvetica" pitchFamily="34" charset="0"/>
              </a:rPr>
              <a:t>: </a:t>
            </a:r>
          </a:p>
          <a:p>
            <a:pPr marL="177800" indent="-177800" eaLnBrk="0" hangingPunct="0">
              <a:spcBef>
                <a:spcPct val="50000"/>
              </a:spcBef>
              <a:buFont typeface="Wingdings" pitchFamily="2" charset="2"/>
              <a:buChar char="§"/>
            </a:pPr>
            <a:r>
              <a:rPr lang="en-US" sz="1100" dirty="0">
                <a:latin typeface="Helvetica" pitchFamily="34" charset="0"/>
              </a:rPr>
              <a:t>Skills building/ couples communication</a:t>
            </a:r>
          </a:p>
          <a:p>
            <a:pPr marL="177800" indent="-177800" eaLnBrk="0" hangingPunct="0">
              <a:spcBef>
                <a:spcPct val="50000"/>
              </a:spcBef>
              <a:buFont typeface="Wingdings" pitchFamily="2" charset="2"/>
              <a:buChar char="§"/>
            </a:pPr>
            <a:r>
              <a:rPr lang="en-US" sz="1100" dirty="0">
                <a:latin typeface="Helvetica" pitchFamily="34" charset="0"/>
              </a:rPr>
              <a:t>Form positive gender norms</a:t>
            </a:r>
          </a:p>
        </p:txBody>
      </p:sp>
      <p:sp>
        <p:nvSpPr>
          <p:cNvPr id="72737" name="Line 15"/>
          <p:cNvSpPr>
            <a:spLocks noChangeShapeType="1"/>
          </p:cNvSpPr>
          <p:nvPr/>
        </p:nvSpPr>
        <p:spPr bwMode="auto">
          <a:xfrm flipV="1">
            <a:off x="7539038" y="3724275"/>
            <a:ext cx="0" cy="422275"/>
          </a:xfrm>
          <a:prstGeom prst="line">
            <a:avLst/>
          </a:prstGeom>
          <a:noFill/>
          <a:ln w="28575">
            <a:solidFill>
              <a:srgbClr val="5F5F5F"/>
            </a:solidFill>
            <a:round/>
            <a:headEnd/>
            <a:tailEnd type="triangle" w="med" len="med"/>
          </a:ln>
        </p:spPr>
        <p:txBody>
          <a:bodyPr/>
          <a:lstStyle/>
          <a:p>
            <a:endParaRPr lang="th-TH"/>
          </a:p>
        </p:txBody>
      </p:sp>
      <p:sp>
        <p:nvSpPr>
          <p:cNvPr id="72738" name="Line 37"/>
          <p:cNvSpPr>
            <a:spLocks noChangeShapeType="1"/>
          </p:cNvSpPr>
          <p:nvPr/>
        </p:nvSpPr>
        <p:spPr bwMode="auto">
          <a:xfrm flipH="1" flipV="1">
            <a:off x="5872163" y="3800475"/>
            <a:ext cx="6350" cy="606425"/>
          </a:xfrm>
          <a:prstGeom prst="line">
            <a:avLst/>
          </a:prstGeom>
          <a:noFill/>
          <a:ln w="28575">
            <a:solidFill>
              <a:srgbClr val="5F5F5F"/>
            </a:solidFill>
            <a:round/>
            <a:headEnd/>
            <a:tailEnd type="triangle" w="med" len="med"/>
          </a:ln>
        </p:spPr>
        <p:txBody>
          <a:bodyPr/>
          <a:lstStyle/>
          <a:p>
            <a:endParaRPr lang="th-TH"/>
          </a:p>
        </p:txBody>
      </p:sp>
      <p:sp>
        <p:nvSpPr>
          <p:cNvPr id="72739" name="Line 2"/>
          <p:cNvSpPr>
            <a:spLocks noChangeShapeType="1"/>
          </p:cNvSpPr>
          <p:nvPr/>
        </p:nvSpPr>
        <p:spPr bwMode="auto">
          <a:xfrm flipV="1">
            <a:off x="1143000" y="3824288"/>
            <a:ext cx="4763" cy="366712"/>
          </a:xfrm>
          <a:prstGeom prst="line">
            <a:avLst/>
          </a:prstGeom>
          <a:noFill/>
          <a:ln w="28575">
            <a:solidFill>
              <a:srgbClr val="5F5F5F"/>
            </a:solidFill>
            <a:round/>
            <a:headEnd/>
            <a:tailEnd type="triangle" w="med" len="med"/>
          </a:ln>
        </p:spPr>
        <p:txBody>
          <a:bodyPr/>
          <a:lstStyle/>
          <a:p>
            <a:endParaRPr lang="th-TH"/>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p:cNvSpPr>
          <p:nvPr>
            <p:ph type="title" idx="4294967295"/>
          </p:nvPr>
        </p:nvSpPr>
        <p:spPr/>
        <p:txBody>
          <a:bodyPr/>
          <a:lstStyle/>
          <a:p>
            <a:pPr eaLnBrk="1" hangingPunct="1"/>
            <a:endParaRPr lang="es-GT" smtClean="0"/>
          </a:p>
        </p:txBody>
      </p:sp>
      <p:pic>
        <p:nvPicPr>
          <p:cNvPr id="35843" name="Picture 4" descr="current"/>
          <p:cNvPicPr>
            <a:picLocks noGrp="1" noChangeAspect="1" noChangeArrowheads="1"/>
          </p:cNvPicPr>
          <p:nvPr>
            <p:ph idx="4294967295"/>
          </p:nvPr>
        </p:nvPicPr>
        <p:blipFill>
          <a:blip r:embed="rId2"/>
          <a:srcRect/>
          <a:stretch>
            <a:fillRect/>
          </a:stretch>
        </p:blipFill>
        <p:spPr>
          <a:xfrm>
            <a:off x="0" y="0"/>
            <a:ext cx="9144000" cy="5851525"/>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idx="4294967295"/>
          </p:nvPr>
        </p:nvSpPr>
        <p:spPr>
          <a:xfrm>
            <a:off x="457200" y="274638"/>
            <a:ext cx="8229600" cy="868362"/>
          </a:xfrm>
        </p:spPr>
        <p:txBody>
          <a:bodyPr/>
          <a:lstStyle/>
          <a:p>
            <a:pPr algn="l"/>
            <a:r>
              <a:rPr lang="es-ES" sz="4000" b="1" smtClean="0">
                <a:latin typeface="Calibri" pitchFamily="34" charset="0"/>
              </a:rPr>
              <a:t>Challenges 2011-2014</a:t>
            </a:r>
          </a:p>
        </p:txBody>
      </p:sp>
      <p:pic>
        <p:nvPicPr>
          <p:cNvPr id="60420" name="Picture 6"/>
          <p:cNvPicPr>
            <a:picLocks noGrp="1" noChangeAspect="1" noChangeArrowheads="1"/>
          </p:cNvPicPr>
          <p:nvPr>
            <p:ph type="body" idx="4294967295"/>
          </p:nvPr>
        </p:nvPicPr>
        <p:blipFill>
          <a:blip r:embed="rId2"/>
          <a:srcRect/>
          <a:stretch>
            <a:fillRect/>
          </a:stretch>
        </p:blipFill>
        <p:spPr>
          <a:xfrm>
            <a:off x="5943600" y="609600"/>
            <a:ext cx="3001963" cy="3001963"/>
          </a:xfrm>
          <a:noFill/>
        </p:spPr>
      </p:pic>
      <p:sp>
        <p:nvSpPr>
          <p:cNvPr id="60421" name="Text Box 5"/>
          <p:cNvSpPr txBox="1">
            <a:spLocks noChangeArrowheads="1"/>
          </p:cNvSpPr>
          <p:nvPr/>
        </p:nvSpPr>
        <p:spPr bwMode="auto">
          <a:xfrm>
            <a:off x="228600" y="1143000"/>
            <a:ext cx="5867400" cy="5509200"/>
          </a:xfrm>
          <a:prstGeom prst="rect">
            <a:avLst/>
          </a:prstGeom>
          <a:noFill/>
          <a:ln w="9525">
            <a:noFill/>
            <a:miter lim="800000"/>
            <a:headEnd/>
            <a:tailEnd/>
          </a:ln>
          <a:effectLst/>
        </p:spPr>
        <p:txBody>
          <a:bodyPr>
            <a:spAutoFit/>
          </a:bodyPr>
          <a:lstStyle/>
          <a:p>
            <a:pPr>
              <a:spcBef>
                <a:spcPct val="50000"/>
              </a:spcBef>
              <a:buFontTx/>
              <a:buChar char="•"/>
            </a:pPr>
            <a:r>
              <a:rPr lang="es-ES" sz="2200" dirty="0" err="1">
                <a:latin typeface="Calibri" pitchFamily="34" charset="0"/>
              </a:rPr>
              <a:t>Establish</a:t>
            </a:r>
            <a:r>
              <a:rPr lang="es-ES" sz="2200" dirty="0">
                <a:latin typeface="Calibri" pitchFamily="34" charset="0"/>
              </a:rPr>
              <a:t> </a:t>
            </a:r>
            <a:r>
              <a:rPr lang="es-ES" sz="2200" dirty="0" err="1">
                <a:latin typeface="Calibri" pitchFamily="34" charset="0"/>
              </a:rPr>
              <a:t>measures</a:t>
            </a:r>
            <a:r>
              <a:rPr lang="es-ES" sz="2200" dirty="0">
                <a:latin typeface="Calibri" pitchFamily="34" charset="0"/>
              </a:rPr>
              <a:t> </a:t>
            </a:r>
            <a:r>
              <a:rPr lang="es-ES" sz="2200" dirty="0" err="1">
                <a:latin typeface="Calibri" pitchFamily="34" charset="0"/>
              </a:rPr>
              <a:t>for</a:t>
            </a:r>
            <a:r>
              <a:rPr lang="es-ES" sz="2200" dirty="0">
                <a:latin typeface="Calibri" pitchFamily="34" charset="0"/>
              </a:rPr>
              <a:t> </a:t>
            </a:r>
            <a:r>
              <a:rPr lang="es-ES" sz="2200" dirty="0" err="1">
                <a:latin typeface="Calibri" pitchFamily="34" charset="0"/>
              </a:rPr>
              <a:t>success</a:t>
            </a:r>
            <a:r>
              <a:rPr lang="es-ES" sz="2200" dirty="0">
                <a:latin typeface="Calibri" pitchFamily="34" charset="0"/>
              </a:rPr>
              <a:t>, </a:t>
            </a:r>
            <a:r>
              <a:rPr lang="es-ES" sz="2200" dirty="0" err="1">
                <a:latin typeface="Calibri" pitchFamily="34" charset="0"/>
              </a:rPr>
              <a:t>participatorily</a:t>
            </a:r>
            <a:endParaRPr lang="es-ES" sz="2200" dirty="0">
              <a:latin typeface="Calibri" pitchFamily="34" charset="0"/>
            </a:endParaRPr>
          </a:p>
          <a:p>
            <a:pPr>
              <a:spcBef>
                <a:spcPct val="50000"/>
              </a:spcBef>
              <a:buFontTx/>
              <a:buChar char="•"/>
            </a:pPr>
            <a:endParaRPr lang="es-ES" sz="2200" dirty="0" smtClean="0">
              <a:latin typeface="Calibri" pitchFamily="34" charset="0"/>
            </a:endParaRPr>
          </a:p>
          <a:p>
            <a:pPr>
              <a:spcBef>
                <a:spcPct val="50000"/>
              </a:spcBef>
              <a:buFontTx/>
              <a:buChar char="•"/>
            </a:pPr>
            <a:r>
              <a:rPr lang="es-ES" sz="2200" dirty="0" err="1" smtClean="0">
                <a:latin typeface="Calibri" pitchFamily="34" charset="0"/>
              </a:rPr>
              <a:t>Export</a:t>
            </a:r>
            <a:r>
              <a:rPr lang="es-ES" sz="2200" dirty="0" smtClean="0">
                <a:latin typeface="Calibri" pitchFamily="34" charset="0"/>
              </a:rPr>
              <a:t> </a:t>
            </a:r>
            <a:r>
              <a:rPr lang="es-ES" sz="2200" dirty="0">
                <a:latin typeface="Calibri" pitchFamily="34" charset="0"/>
              </a:rPr>
              <a:t>and share </a:t>
            </a:r>
            <a:r>
              <a:rPr lang="es-ES" sz="2200" dirty="0" err="1">
                <a:latin typeface="Calibri" pitchFamily="34" charset="0"/>
              </a:rPr>
              <a:t>methodology</a:t>
            </a:r>
            <a:r>
              <a:rPr lang="es-ES" sz="2200" dirty="0">
                <a:latin typeface="Calibri" pitchFamily="34" charset="0"/>
              </a:rPr>
              <a:t> </a:t>
            </a:r>
            <a:r>
              <a:rPr lang="es-ES" sz="2200" dirty="0" err="1">
                <a:latin typeface="Calibri" pitchFamily="34" charset="0"/>
              </a:rPr>
              <a:t>based</a:t>
            </a:r>
            <a:r>
              <a:rPr lang="es-ES" sz="2200" dirty="0">
                <a:latin typeface="Calibri" pitchFamily="34" charset="0"/>
              </a:rPr>
              <a:t> </a:t>
            </a:r>
            <a:r>
              <a:rPr lang="es-ES" sz="2200" dirty="0" err="1">
                <a:latin typeface="Calibri" pitchFamily="34" charset="0"/>
              </a:rPr>
              <a:t>on</a:t>
            </a:r>
            <a:r>
              <a:rPr lang="es-ES" sz="2200" dirty="0">
                <a:latin typeface="Calibri" pitchFamily="34" charset="0"/>
              </a:rPr>
              <a:t> “</a:t>
            </a:r>
            <a:r>
              <a:rPr lang="es-ES" sz="2200" dirty="0" err="1">
                <a:latin typeface="Calibri" pitchFamily="34" charset="0"/>
              </a:rPr>
              <a:t>certification</a:t>
            </a:r>
            <a:r>
              <a:rPr lang="es-ES" sz="2200" dirty="0">
                <a:latin typeface="Calibri" pitchFamily="34" charset="0"/>
              </a:rPr>
              <a:t>” </a:t>
            </a:r>
            <a:r>
              <a:rPr lang="es-ES" sz="2200" dirty="0" err="1">
                <a:latin typeface="Calibri" pitchFamily="34" charset="0"/>
              </a:rPr>
              <a:t>approach</a:t>
            </a:r>
            <a:endParaRPr lang="es-ES" sz="2200" dirty="0">
              <a:latin typeface="Calibri" pitchFamily="34" charset="0"/>
            </a:endParaRPr>
          </a:p>
          <a:p>
            <a:pPr>
              <a:spcBef>
                <a:spcPct val="50000"/>
              </a:spcBef>
              <a:buFontTx/>
              <a:buChar char="•"/>
            </a:pPr>
            <a:endParaRPr lang="es-ES" sz="2200" dirty="0" smtClean="0">
              <a:latin typeface="Calibri" pitchFamily="34" charset="0"/>
            </a:endParaRPr>
          </a:p>
          <a:p>
            <a:pPr>
              <a:spcBef>
                <a:spcPct val="50000"/>
              </a:spcBef>
              <a:buFontTx/>
              <a:buChar char="•"/>
            </a:pPr>
            <a:r>
              <a:rPr lang="es-ES" sz="2200" dirty="0" err="1" smtClean="0">
                <a:latin typeface="Calibri" pitchFamily="34" charset="0"/>
              </a:rPr>
              <a:t>Expand</a:t>
            </a:r>
            <a:r>
              <a:rPr lang="es-ES" sz="2200" dirty="0" smtClean="0">
                <a:latin typeface="Calibri" pitchFamily="34" charset="0"/>
              </a:rPr>
              <a:t> </a:t>
            </a:r>
            <a:r>
              <a:rPr lang="es-ES" sz="2200" dirty="0" err="1">
                <a:latin typeface="Calibri" pitchFamily="34" charset="0"/>
              </a:rPr>
              <a:t>mechanisms</a:t>
            </a:r>
            <a:r>
              <a:rPr lang="es-ES" sz="2200" dirty="0">
                <a:latin typeface="Calibri" pitchFamily="34" charset="0"/>
              </a:rPr>
              <a:t> </a:t>
            </a:r>
            <a:r>
              <a:rPr lang="es-ES" sz="2200" dirty="0" err="1">
                <a:latin typeface="Calibri" pitchFamily="34" charset="0"/>
              </a:rPr>
              <a:t>for</a:t>
            </a:r>
            <a:r>
              <a:rPr lang="es-ES" sz="2200" dirty="0">
                <a:latin typeface="Calibri" pitchFamily="34" charset="0"/>
              </a:rPr>
              <a:t> </a:t>
            </a:r>
            <a:r>
              <a:rPr lang="es-ES" sz="2200" dirty="0" err="1" smtClean="0">
                <a:latin typeface="Calibri" pitchFamily="34" charset="0"/>
              </a:rPr>
              <a:t>fund-raising</a:t>
            </a:r>
            <a:endParaRPr lang="es-ES" sz="2200" dirty="0">
              <a:latin typeface="Calibri" pitchFamily="34" charset="0"/>
            </a:endParaRPr>
          </a:p>
          <a:p>
            <a:pPr>
              <a:spcBef>
                <a:spcPct val="50000"/>
              </a:spcBef>
              <a:buFontTx/>
              <a:buChar char="•"/>
            </a:pPr>
            <a:endParaRPr lang="es-ES" sz="2200" dirty="0" smtClean="0">
              <a:latin typeface="Calibri" pitchFamily="34" charset="0"/>
            </a:endParaRPr>
          </a:p>
          <a:p>
            <a:pPr>
              <a:spcBef>
                <a:spcPct val="50000"/>
              </a:spcBef>
              <a:buFontTx/>
              <a:buChar char="•"/>
            </a:pPr>
            <a:r>
              <a:rPr lang="es-ES" sz="2200" dirty="0" err="1" smtClean="0">
                <a:latin typeface="Calibri" pitchFamily="34" charset="0"/>
              </a:rPr>
              <a:t>Expand</a:t>
            </a:r>
            <a:r>
              <a:rPr lang="es-ES" sz="2200" dirty="0" smtClean="0">
                <a:latin typeface="Calibri" pitchFamily="34" charset="0"/>
              </a:rPr>
              <a:t> </a:t>
            </a:r>
            <a:r>
              <a:rPr lang="es-ES" sz="2200" dirty="0" err="1">
                <a:latin typeface="Calibri" pitchFamily="34" charset="0"/>
              </a:rPr>
              <a:t>network</a:t>
            </a:r>
            <a:r>
              <a:rPr lang="es-ES" sz="2200" dirty="0">
                <a:latin typeface="Calibri" pitchFamily="34" charset="0"/>
              </a:rPr>
              <a:t> </a:t>
            </a:r>
            <a:r>
              <a:rPr lang="es-ES" sz="2200" dirty="0" err="1">
                <a:latin typeface="Calibri" pitchFamily="34" charset="0"/>
              </a:rPr>
              <a:t>for</a:t>
            </a:r>
            <a:r>
              <a:rPr lang="es-ES" sz="2200" dirty="0">
                <a:latin typeface="Calibri" pitchFamily="34" charset="0"/>
              </a:rPr>
              <a:t> </a:t>
            </a:r>
            <a:r>
              <a:rPr lang="es-ES" sz="2200" dirty="0" err="1">
                <a:latin typeface="Calibri" pitchFamily="34" charset="0"/>
              </a:rPr>
              <a:t>job</a:t>
            </a:r>
            <a:r>
              <a:rPr lang="es-ES" sz="2200" dirty="0">
                <a:latin typeface="Calibri" pitchFamily="34" charset="0"/>
              </a:rPr>
              <a:t> </a:t>
            </a:r>
            <a:r>
              <a:rPr lang="es-ES" sz="2200" dirty="0" err="1">
                <a:latin typeface="Calibri" pitchFamily="34" charset="0"/>
              </a:rPr>
              <a:t>opportunities</a:t>
            </a:r>
            <a:r>
              <a:rPr lang="es-ES" sz="2200" dirty="0">
                <a:latin typeface="Calibri" pitchFamily="34" charset="0"/>
              </a:rPr>
              <a:t>, </a:t>
            </a:r>
            <a:r>
              <a:rPr lang="es-ES" sz="2200" dirty="0" err="1">
                <a:latin typeface="Calibri" pitchFamily="34" charset="0"/>
              </a:rPr>
              <a:t>scholarships</a:t>
            </a:r>
            <a:r>
              <a:rPr lang="es-ES" sz="2200" dirty="0">
                <a:latin typeface="Calibri" pitchFamily="34" charset="0"/>
              </a:rPr>
              <a:t> and training</a:t>
            </a:r>
          </a:p>
          <a:p>
            <a:pPr>
              <a:spcBef>
                <a:spcPct val="50000"/>
              </a:spcBef>
            </a:pPr>
            <a:endParaRPr lang="es-ES" sz="2200" dirty="0">
              <a:latin typeface="Calibri" pitchFamily="34" charset="0"/>
            </a:endParaRPr>
          </a:p>
          <a:p>
            <a:pPr marL="342900" indent="-342900">
              <a:spcBef>
                <a:spcPct val="50000"/>
              </a:spcBef>
              <a:buFont typeface="Arial" pitchFamily="34" charset="0"/>
              <a:buChar char="•"/>
            </a:pPr>
            <a:r>
              <a:rPr lang="es-ES" sz="2200" b="1" dirty="0" smtClean="0">
                <a:latin typeface="Calibri" pitchFamily="34" charset="0"/>
              </a:rPr>
              <a:t>Abriendo </a:t>
            </a:r>
            <a:r>
              <a:rPr lang="es-ES" sz="2200" b="1" dirty="0">
                <a:latin typeface="Calibri" pitchFamily="34" charset="0"/>
              </a:rPr>
              <a:t>Oportunidades </a:t>
            </a:r>
            <a:r>
              <a:rPr lang="es-ES" sz="2200" b="1" dirty="0" err="1">
                <a:latin typeface="Calibri" pitchFamily="34" charset="0"/>
              </a:rPr>
              <a:t>becomes</a:t>
            </a:r>
            <a:r>
              <a:rPr lang="es-ES" sz="2200" b="1" dirty="0">
                <a:latin typeface="Calibri" pitchFamily="34" charset="0"/>
              </a:rPr>
              <a:t> a </a:t>
            </a:r>
            <a:r>
              <a:rPr lang="es-ES" sz="2200" b="1" dirty="0" err="1">
                <a:latin typeface="Calibri" pitchFamily="34" charset="0"/>
              </a:rPr>
              <a:t>national</a:t>
            </a:r>
            <a:r>
              <a:rPr lang="es-ES" sz="2200" b="1" dirty="0">
                <a:latin typeface="Calibri" pitchFamily="34" charset="0"/>
              </a:rPr>
              <a:t> </a:t>
            </a:r>
            <a:r>
              <a:rPr lang="es-ES" sz="2200" b="1" dirty="0" err="1">
                <a:latin typeface="Calibri" pitchFamily="34" charset="0"/>
              </a:rPr>
              <a:t>organization</a:t>
            </a:r>
            <a:r>
              <a:rPr lang="es-ES" sz="2200" b="1" dirty="0">
                <a:latin typeface="Calibri" pitchFamily="34" charset="0"/>
              </a:rPr>
              <a:t> </a:t>
            </a:r>
            <a:r>
              <a:rPr lang="es-ES" sz="2200" b="1" dirty="0" err="1">
                <a:latin typeface="Calibri" pitchFamily="34" charset="0"/>
              </a:rPr>
              <a:t>led</a:t>
            </a:r>
            <a:r>
              <a:rPr lang="es-ES" sz="2200" b="1" dirty="0">
                <a:latin typeface="Calibri" pitchFamily="34" charset="0"/>
              </a:rPr>
              <a:t> </a:t>
            </a:r>
            <a:r>
              <a:rPr lang="es-ES" sz="2200" b="1" dirty="0" err="1">
                <a:latin typeface="Calibri" pitchFamily="34" charset="0"/>
              </a:rPr>
              <a:t>by</a:t>
            </a:r>
            <a:r>
              <a:rPr lang="es-ES" sz="2200" b="1" dirty="0">
                <a:latin typeface="Calibri" pitchFamily="34" charset="0"/>
              </a:rPr>
              <a:t> </a:t>
            </a:r>
            <a:r>
              <a:rPr lang="es-ES" sz="2200" b="1" dirty="0" err="1">
                <a:latin typeface="Calibri" pitchFamily="34" charset="0"/>
              </a:rPr>
              <a:t>young</a:t>
            </a:r>
            <a:r>
              <a:rPr lang="es-ES" sz="2200" b="1" dirty="0">
                <a:latin typeface="Calibri" pitchFamily="34" charset="0"/>
              </a:rPr>
              <a:t> Maya </a:t>
            </a:r>
            <a:r>
              <a:rPr lang="es-ES" sz="2200" b="1" dirty="0" err="1">
                <a:latin typeface="Calibri" pitchFamily="34" charset="0"/>
              </a:rPr>
              <a:t>women</a:t>
            </a:r>
            <a:endParaRPr lang="es-ES" sz="2200" b="1" dirty="0">
              <a:latin typeface="Calibri" pitchFamily="34" charset="0"/>
            </a:endParaRPr>
          </a:p>
        </p:txBody>
      </p:sp>
      <p:pic>
        <p:nvPicPr>
          <p:cNvPr id="60422" name="Picture 6" descr="P1080417"/>
          <p:cNvPicPr>
            <a:picLocks noChangeAspect="1" noChangeArrowheads="1"/>
          </p:cNvPicPr>
          <p:nvPr/>
        </p:nvPicPr>
        <p:blipFill>
          <a:blip r:embed="rId3" cstate="print"/>
          <a:srcRect/>
          <a:stretch>
            <a:fillRect/>
          </a:stretch>
        </p:blipFill>
        <p:spPr bwMode="auto">
          <a:xfrm>
            <a:off x="5943600" y="3886200"/>
            <a:ext cx="2971800" cy="223043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idx="4294967295"/>
          </p:nvPr>
        </p:nvSpPr>
        <p:spPr/>
        <p:txBody>
          <a:bodyPr/>
          <a:lstStyle/>
          <a:p>
            <a:pPr algn="l"/>
            <a:r>
              <a:rPr lang="es-ES" sz="4000" b="1" smtClean="0">
                <a:latin typeface="Calibri" pitchFamily="34" charset="0"/>
              </a:rPr>
              <a:t>Useful lessons for other programs</a:t>
            </a:r>
          </a:p>
        </p:txBody>
      </p:sp>
      <p:sp>
        <p:nvSpPr>
          <p:cNvPr id="75780" name="Text Box 4"/>
          <p:cNvSpPr txBox="1">
            <a:spLocks noChangeArrowheads="1"/>
          </p:cNvSpPr>
          <p:nvPr/>
        </p:nvSpPr>
        <p:spPr bwMode="auto">
          <a:xfrm>
            <a:off x="228600" y="1289050"/>
            <a:ext cx="5638800" cy="5847755"/>
          </a:xfrm>
          <a:prstGeom prst="rect">
            <a:avLst/>
          </a:prstGeom>
          <a:noFill/>
          <a:ln w="9525">
            <a:noFill/>
            <a:miter lim="800000"/>
            <a:headEnd/>
            <a:tailEnd/>
          </a:ln>
          <a:effectLst/>
        </p:spPr>
        <p:txBody>
          <a:bodyPr>
            <a:spAutoFit/>
          </a:bodyPr>
          <a:lstStyle/>
          <a:p>
            <a:pPr>
              <a:spcBef>
                <a:spcPct val="50000"/>
              </a:spcBef>
              <a:buFontTx/>
              <a:buChar char="•"/>
            </a:pPr>
            <a:r>
              <a:rPr lang="es-ES" sz="2200" dirty="0" err="1">
                <a:latin typeface="Calibri" pitchFamily="34" charset="0"/>
              </a:rPr>
              <a:t>Methodology</a:t>
            </a:r>
            <a:r>
              <a:rPr lang="es-ES" sz="2200" dirty="0">
                <a:latin typeface="Calibri" pitchFamily="34" charset="0"/>
              </a:rPr>
              <a:t>: </a:t>
            </a:r>
            <a:r>
              <a:rPr lang="es-ES" sz="2200" dirty="0" err="1">
                <a:latin typeface="Calibri" pitchFamily="34" charset="0"/>
              </a:rPr>
              <a:t>coverage</a:t>
            </a:r>
            <a:r>
              <a:rPr lang="es-ES" sz="2200" dirty="0">
                <a:latin typeface="Calibri" pitchFamily="34" charset="0"/>
              </a:rPr>
              <a:t> </a:t>
            </a:r>
            <a:r>
              <a:rPr lang="es-ES" sz="2200" dirty="0" err="1">
                <a:latin typeface="Calibri" pitchFamily="34" charset="0"/>
              </a:rPr>
              <a:t>exercises</a:t>
            </a:r>
            <a:r>
              <a:rPr lang="es-ES" sz="2200" dirty="0">
                <a:latin typeface="Calibri" pitchFamily="34" charset="0"/>
              </a:rPr>
              <a:t>, </a:t>
            </a:r>
            <a:r>
              <a:rPr lang="es-ES" sz="2200" dirty="0" err="1">
                <a:latin typeface="Calibri" pitchFamily="34" charset="0"/>
              </a:rPr>
              <a:t>identifying</a:t>
            </a:r>
            <a:r>
              <a:rPr lang="es-ES" sz="2200" dirty="0">
                <a:latin typeface="Calibri" pitchFamily="34" charset="0"/>
              </a:rPr>
              <a:t> vulnerable </a:t>
            </a:r>
            <a:r>
              <a:rPr lang="es-ES" sz="2200" dirty="0" err="1" smtClean="0">
                <a:latin typeface="Calibri" pitchFamily="34" charset="0"/>
              </a:rPr>
              <a:t>populations</a:t>
            </a:r>
            <a:r>
              <a:rPr lang="es-ES" sz="2200" dirty="0" smtClean="0">
                <a:latin typeface="Calibri" pitchFamily="34" charset="0"/>
              </a:rPr>
              <a:t> and </a:t>
            </a:r>
            <a:r>
              <a:rPr lang="es-ES" sz="2200" dirty="0" err="1" smtClean="0">
                <a:latin typeface="Calibri" pitchFamily="34" charset="0"/>
              </a:rPr>
              <a:t>costs</a:t>
            </a:r>
            <a:r>
              <a:rPr lang="es-ES" sz="2200" dirty="0" smtClean="0">
                <a:latin typeface="Calibri" pitchFamily="34" charset="0"/>
              </a:rPr>
              <a:t>.</a:t>
            </a:r>
            <a:endParaRPr lang="es-ES" sz="2200" dirty="0">
              <a:latin typeface="Calibri" pitchFamily="34" charset="0"/>
            </a:endParaRPr>
          </a:p>
          <a:p>
            <a:pPr>
              <a:spcBef>
                <a:spcPct val="50000"/>
              </a:spcBef>
              <a:buFontTx/>
              <a:buChar char="•"/>
            </a:pPr>
            <a:r>
              <a:rPr lang="es-ES" sz="2200" dirty="0" err="1">
                <a:latin typeface="Calibri" pitchFamily="34" charset="0"/>
              </a:rPr>
              <a:t>Program</a:t>
            </a:r>
            <a:r>
              <a:rPr lang="es-ES" sz="2200" dirty="0">
                <a:latin typeface="Calibri" pitchFamily="34" charset="0"/>
              </a:rPr>
              <a:t> </a:t>
            </a:r>
            <a:r>
              <a:rPr lang="es-ES" sz="2200" dirty="0" err="1">
                <a:latin typeface="Calibri" pitchFamily="34" charset="0"/>
              </a:rPr>
              <a:t>design</a:t>
            </a:r>
            <a:r>
              <a:rPr lang="es-ES" sz="2200" dirty="0">
                <a:latin typeface="Calibri" pitchFamily="34" charset="0"/>
              </a:rPr>
              <a:t>: </a:t>
            </a:r>
            <a:r>
              <a:rPr lang="es-ES" sz="2200" dirty="0" err="1">
                <a:latin typeface="Calibri" pitchFamily="34" charset="0"/>
              </a:rPr>
              <a:t>applied</a:t>
            </a:r>
            <a:r>
              <a:rPr lang="es-ES" sz="2200" dirty="0">
                <a:latin typeface="Calibri" pitchFamily="34" charset="0"/>
              </a:rPr>
              <a:t> </a:t>
            </a:r>
            <a:r>
              <a:rPr lang="es-ES" sz="2200" dirty="0" err="1">
                <a:latin typeface="Calibri" pitchFamily="34" charset="0"/>
              </a:rPr>
              <a:t>research</a:t>
            </a:r>
            <a:r>
              <a:rPr lang="es-ES" sz="2200" dirty="0">
                <a:latin typeface="Calibri" pitchFamily="34" charset="0"/>
              </a:rPr>
              <a:t> as base, </a:t>
            </a:r>
            <a:r>
              <a:rPr lang="es-ES" sz="2200" dirty="0" err="1">
                <a:latin typeface="Calibri" pitchFamily="34" charset="0"/>
              </a:rPr>
              <a:t>engagement</a:t>
            </a:r>
            <a:r>
              <a:rPr lang="es-ES" sz="2200" dirty="0">
                <a:latin typeface="Calibri" pitchFamily="34" charset="0"/>
              </a:rPr>
              <a:t> of </a:t>
            </a:r>
            <a:r>
              <a:rPr lang="es-ES" sz="2200" dirty="0" err="1">
                <a:latin typeface="Calibri" pitchFamily="34" charset="0"/>
              </a:rPr>
              <a:t>participants</a:t>
            </a:r>
            <a:r>
              <a:rPr lang="es-ES" sz="2200" dirty="0">
                <a:latin typeface="Calibri" pitchFamily="34" charset="0"/>
              </a:rPr>
              <a:t>, </a:t>
            </a:r>
            <a:r>
              <a:rPr lang="es-ES" sz="2200" dirty="0" err="1">
                <a:latin typeface="Calibri" pitchFamily="34" charset="0"/>
              </a:rPr>
              <a:t>adaptation</a:t>
            </a:r>
            <a:r>
              <a:rPr lang="es-ES" sz="2200" dirty="0">
                <a:latin typeface="Calibri" pitchFamily="34" charset="0"/>
              </a:rPr>
              <a:t> </a:t>
            </a:r>
            <a:r>
              <a:rPr lang="es-ES" sz="2200" dirty="0" err="1">
                <a:latin typeface="Calibri" pitchFamily="34" charset="0"/>
              </a:rPr>
              <a:t>to</a:t>
            </a:r>
            <a:r>
              <a:rPr lang="es-ES" sz="2200" dirty="0">
                <a:latin typeface="Calibri" pitchFamily="34" charset="0"/>
              </a:rPr>
              <a:t> local </a:t>
            </a:r>
            <a:r>
              <a:rPr lang="es-ES" sz="2200" dirty="0" smtClean="0">
                <a:latin typeface="Calibri" pitchFamily="34" charset="0"/>
              </a:rPr>
              <a:t>cultures</a:t>
            </a:r>
            <a:endParaRPr lang="es-ES" sz="2200" dirty="0">
              <a:latin typeface="Calibri" pitchFamily="34" charset="0"/>
            </a:endParaRPr>
          </a:p>
          <a:p>
            <a:pPr>
              <a:spcBef>
                <a:spcPct val="50000"/>
              </a:spcBef>
              <a:buFontTx/>
              <a:buChar char="•"/>
            </a:pPr>
            <a:r>
              <a:rPr lang="es-ES" sz="2200" dirty="0" err="1">
                <a:latin typeface="Calibri" pitchFamily="34" charset="0"/>
              </a:rPr>
              <a:t>Networking</a:t>
            </a:r>
            <a:r>
              <a:rPr lang="es-ES" sz="2200" dirty="0">
                <a:latin typeface="Calibri" pitchFamily="34" charset="0"/>
              </a:rPr>
              <a:t> and </a:t>
            </a:r>
            <a:r>
              <a:rPr lang="es-ES" sz="2200" dirty="0" err="1">
                <a:latin typeface="Calibri" pitchFamily="34" charset="0"/>
              </a:rPr>
              <a:t>maximizing</a:t>
            </a:r>
            <a:r>
              <a:rPr lang="es-ES" sz="2200" dirty="0">
                <a:latin typeface="Calibri" pitchFamily="34" charset="0"/>
              </a:rPr>
              <a:t> local </a:t>
            </a:r>
            <a:r>
              <a:rPr lang="es-ES" sz="2200" dirty="0" err="1">
                <a:latin typeface="Calibri" pitchFamily="34" charset="0"/>
              </a:rPr>
              <a:t>resources</a:t>
            </a:r>
            <a:r>
              <a:rPr lang="es-ES" sz="2200" dirty="0">
                <a:latin typeface="Calibri" pitchFamily="34" charset="0"/>
              </a:rPr>
              <a:t>: </a:t>
            </a:r>
            <a:r>
              <a:rPr lang="es-ES" sz="2200" dirty="0" err="1">
                <a:latin typeface="Calibri" pitchFamily="34" charset="0"/>
              </a:rPr>
              <a:t>engaging</a:t>
            </a:r>
            <a:r>
              <a:rPr lang="es-ES" sz="2200" dirty="0">
                <a:latin typeface="Calibri" pitchFamily="34" charset="0"/>
              </a:rPr>
              <a:t> </a:t>
            </a:r>
            <a:r>
              <a:rPr lang="es-ES" sz="2200" dirty="0" err="1">
                <a:latin typeface="Calibri" pitchFamily="34" charset="0"/>
              </a:rPr>
              <a:t>leaders</a:t>
            </a:r>
            <a:r>
              <a:rPr lang="es-ES" sz="2200" dirty="0">
                <a:latin typeface="Calibri" pitchFamily="34" charset="0"/>
              </a:rPr>
              <a:t>, </a:t>
            </a:r>
            <a:r>
              <a:rPr lang="es-ES" sz="2200" dirty="0" err="1">
                <a:latin typeface="Calibri" pitchFamily="34" charset="0"/>
              </a:rPr>
              <a:t>creating</a:t>
            </a:r>
            <a:r>
              <a:rPr lang="es-ES" sz="2200" dirty="0">
                <a:latin typeface="Calibri" pitchFamily="34" charset="0"/>
              </a:rPr>
              <a:t> </a:t>
            </a:r>
            <a:r>
              <a:rPr lang="es-ES" sz="2200" dirty="0" err="1">
                <a:latin typeface="Calibri" pitchFamily="34" charset="0"/>
              </a:rPr>
              <a:t>partnerships</a:t>
            </a:r>
            <a:r>
              <a:rPr lang="es-ES" sz="2200" dirty="0">
                <a:latin typeface="Calibri" pitchFamily="34" charset="0"/>
              </a:rPr>
              <a:t>, </a:t>
            </a:r>
            <a:r>
              <a:rPr lang="es-ES" sz="2200" dirty="0" err="1">
                <a:latin typeface="Calibri" pitchFamily="34" charset="0"/>
              </a:rPr>
              <a:t>girl</a:t>
            </a:r>
            <a:r>
              <a:rPr lang="es-ES" sz="2200" dirty="0">
                <a:latin typeface="Calibri" pitchFamily="34" charset="0"/>
              </a:rPr>
              <a:t> </a:t>
            </a:r>
            <a:r>
              <a:rPr lang="es-ES" sz="2200" dirty="0" err="1" smtClean="0">
                <a:latin typeface="Calibri" pitchFamily="34" charset="0"/>
              </a:rPr>
              <a:t>networks</a:t>
            </a:r>
            <a:endParaRPr lang="es-ES" sz="2200" dirty="0">
              <a:latin typeface="Calibri" pitchFamily="34" charset="0"/>
            </a:endParaRPr>
          </a:p>
          <a:p>
            <a:pPr>
              <a:spcBef>
                <a:spcPct val="50000"/>
              </a:spcBef>
              <a:buFontTx/>
              <a:buChar char="•"/>
            </a:pPr>
            <a:r>
              <a:rPr lang="es-ES" sz="2200" dirty="0" err="1">
                <a:latin typeface="Calibri" pitchFamily="34" charset="0"/>
              </a:rPr>
              <a:t>Monitoring</a:t>
            </a:r>
            <a:r>
              <a:rPr lang="es-ES" sz="2200" dirty="0">
                <a:latin typeface="Calibri" pitchFamily="34" charset="0"/>
              </a:rPr>
              <a:t> and </a:t>
            </a:r>
            <a:r>
              <a:rPr lang="es-ES" sz="2200" dirty="0" err="1">
                <a:latin typeface="Calibri" pitchFamily="34" charset="0"/>
              </a:rPr>
              <a:t>evaluation</a:t>
            </a:r>
            <a:r>
              <a:rPr lang="es-ES" sz="2200" dirty="0">
                <a:latin typeface="Calibri" pitchFamily="34" charset="0"/>
              </a:rPr>
              <a:t>: simple </a:t>
            </a:r>
            <a:r>
              <a:rPr lang="es-ES" sz="2200" dirty="0" err="1">
                <a:latin typeface="Calibri" pitchFamily="34" charset="0"/>
              </a:rPr>
              <a:t>strategies</a:t>
            </a:r>
            <a:r>
              <a:rPr lang="es-ES" sz="2200" dirty="0">
                <a:latin typeface="Calibri" pitchFamily="34" charset="0"/>
              </a:rPr>
              <a:t> </a:t>
            </a:r>
            <a:r>
              <a:rPr lang="es-ES" sz="2200" dirty="0" err="1">
                <a:latin typeface="Calibri" pitchFamily="34" charset="0"/>
              </a:rPr>
              <a:t>adapted</a:t>
            </a:r>
            <a:r>
              <a:rPr lang="es-ES" sz="2200" dirty="0">
                <a:latin typeface="Calibri" pitchFamily="34" charset="0"/>
              </a:rPr>
              <a:t> </a:t>
            </a:r>
            <a:r>
              <a:rPr lang="es-ES" sz="2200" dirty="0" err="1">
                <a:latin typeface="Calibri" pitchFamily="34" charset="0"/>
              </a:rPr>
              <a:t>to</a:t>
            </a:r>
            <a:r>
              <a:rPr lang="es-ES" sz="2200" dirty="0">
                <a:latin typeface="Calibri" pitchFamily="34" charset="0"/>
              </a:rPr>
              <a:t> local </a:t>
            </a:r>
            <a:r>
              <a:rPr lang="es-ES" sz="2200" dirty="0" err="1">
                <a:latin typeface="Calibri" pitchFamily="34" charset="0"/>
              </a:rPr>
              <a:t>contexts</a:t>
            </a:r>
            <a:endParaRPr lang="es-ES" sz="2200" dirty="0">
              <a:latin typeface="Calibri" pitchFamily="34" charset="0"/>
            </a:endParaRPr>
          </a:p>
          <a:p>
            <a:pPr>
              <a:spcBef>
                <a:spcPct val="50000"/>
              </a:spcBef>
              <a:buFontTx/>
              <a:buChar char="•"/>
            </a:pPr>
            <a:endParaRPr lang="es-ES" sz="2200" dirty="0" smtClean="0">
              <a:latin typeface="Calibri" pitchFamily="34" charset="0"/>
            </a:endParaRPr>
          </a:p>
          <a:p>
            <a:pPr>
              <a:spcBef>
                <a:spcPct val="50000"/>
              </a:spcBef>
              <a:buFontTx/>
              <a:buChar char="•"/>
            </a:pPr>
            <a:r>
              <a:rPr lang="es-ES" sz="2200" dirty="0" err="1" smtClean="0">
                <a:latin typeface="Calibri" pitchFamily="34" charset="0"/>
              </a:rPr>
              <a:t>Adaptation</a:t>
            </a:r>
            <a:r>
              <a:rPr lang="es-ES" sz="2200" dirty="0" smtClean="0">
                <a:latin typeface="Calibri" pitchFamily="34" charset="0"/>
              </a:rPr>
              <a:t> </a:t>
            </a:r>
            <a:r>
              <a:rPr lang="es-ES" sz="2200" dirty="0" err="1">
                <a:latin typeface="Calibri" pitchFamily="34" charset="0"/>
              </a:rPr>
              <a:t>to</a:t>
            </a:r>
            <a:r>
              <a:rPr lang="es-ES" sz="2200" dirty="0">
                <a:latin typeface="Calibri" pitchFamily="34" charset="0"/>
              </a:rPr>
              <a:t> </a:t>
            </a:r>
            <a:r>
              <a:rPr lang="es-ES" sz="2200" dirty="0" err="1">
                <a:latin typeface="Calibri" pitchFamily="34" charset="0"/>
              </a:rPr>
              <a:t>context</a:t>
            </a:r>
            <a:r>
              <a:rPr lang="es-ES" sz="2200" dirty="0">
                <a:latin typeface="Calibri" pitchFamily="34" charset="0"/>
              </a:rPr>
              <a:t>: </a:t>
            </a:r>
            <a:r>
              <a:rPr lang="es-ES" sz="2200" dirty="0" err="1">
                <a:latin typeface="Calibri" pitchFamily="34" charset="0"/>
              </a:rPr>
              <a:t>working</a:t>
            </a:r>
            <a:r>
              <a:rPr lang="es-ES" sz="2200" dirty="0">
                <a:latin typeface="Calibri" pitchFamily="34" charset="0"/>
              </a:rPr>
              <a:t> </a:t>
            </a:r>
            <a:r>
              <a:rPr lang="es-ES" sz="2200" dirty="0" err="1">
                <a:latin typeface="Calibri" pitchFamily="34" charset="0"/>
              </a:rPr>
              <a:t>under</a:t>
            </a:r>
            <a:r>
              <a:rPr lang="es-ES" sz="2200" dirty="0">
                <a:latin typeface="Calibri" pitchFamily="34" charset="0"/>
              </a:rPr>
              <a:t> </a:t>
            </a:r>
            <a:r>
              <a:rPr lang="es-ES" sz="2200" dirty="0" err="1">
                <a:latin typeface="Calibri" pitchFamily="34" charset="0"/>
              </a:rPr>
              <a:t>difficult</a:t>
            </a:r>
            <a:r>
              <a:rPr lang="es-ES" sz="2200" dirty="0">
                <a:latin typeface="Calibri" pitchFamily="34" charset="0"/>
              </a:rPr>
              <a:t> </a:t>
            </a:r>
            <a:r>
              <a:rPr lang="es-ES" sz="2200" dirty="0" err="1">
                <a:latin typeface="Calibri" pitchFamily="34" charset="0"/>
              </a:rPr>
              <a:t>logistic</a:t>
            </a:r>
            <a:r>
              <a:rPr lang="es-ES" sz="2200" dirty="0">
                <a:latin typeface="Calibri" pitchFamily="34" charset="0"/>
              </a:rPr>
              <a:t> and social </a:t>
            </a:r>
            <a:r>
              <a:rPr lang="es-ES" sz="2200" dirty="0" err="1">
                <a:latin typeface="Calibri" pitchFamily="34" charset="0"/>
              </a:rPr>
              <a:t>conditions</a:t>
            </a:r>
            <a:endParaRPr lang="es-ES" sz="2200" b="1" dirty="0">
              <a:latin typeface="Calibri" pitchFamily="34" charset="0"/>
            </a:endParaRPr>
          </a:p>
          <a:p>
            <a:pPr>
              <a:spcBef>
                <a:spcPct val="50000"/>
              </a:spcBef>
              <a:buFontTx/>
              <a:buChar char="•"/>
            </a:pPr>
            <a:endParaRPr lang="es-ES" sz="2200" b="1" dirty="0">
              <a:latin typeface="Calibri" pitchFamily="34" charset="0"/>
            </a:endParaRPr>
          </a:p>
        </p:txBody>
      </p:sp>
      <p:pic>
        <p:nvPicPr>
          <p:cNvPr id="75783" name="Picture 1" descr="E:\_MG_6553.jpg"/>
          <p:cNvPicPr>
            <a:picLocks noChangeAspect="1" noChangeArrowheads="1"/>
          </p:cNvPicPr>
          <p:nvPr/>
        </p:nvPicPr>
        <p:blipFill>
          <a:blip r:embed="rId3" cstate="print"/>
          <a:srcRect/>
          <a:stretch>
            <a:fillRect/>
          </a:stretch>
        </p:blipFill>
        <p:spPr bwMode="auto">
          <a:xfrm>
            <a:off x="5943600" y="1600200"/>
            <a:ext cx="2871788" cy="3733800"/>
          </a:xfrm>
          <a:prstGeom prst="rect">
            <a:avLst/>
          </a:prstGeom>
          <a:noFill/>
          <a:ln w="9525">
            <a:solidFill>
              <a:schemeClr val="tx1"/>
            </a:solid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Rectangle 5"/>
          <p:cNvSpPr>
            <a:spLocks noGrp="1"/>
          </p:cNvSpPr>
          <p:nvPr>
            <p:ph type="title" idx="4294967295"/>
          </p:nvPr>
        </p:nvSpPr>
        <p:spPr/>
        <p:txBody>
          <a:bodyPr/>
          <a:lstStyle/>
          <a:p>
            <a:r>
              <a:rPr lang="es-ES" b="1" smtClean="0">
                <a:latin typeface="Calibri" pitchFamily="34" charset="0"/>
              </a:rPr>
              <a:t>Questions or comments?</a:t>
            </a:r>
          </a:p>
        </p:txBody>
      </p:sp>
      <p:pic>
        <p:nvPicPr>
          <p:cNvPr id="77830" name="Picture 5" descr="\\Domain\data\FOTOS2\Fotos banners\_Z1E1077.jpg"/>
          <p:cNvPicPr>
            <a:picLocks noChangeAspect="1" noChangeArrowheads="1"/>
          </p:cNvPicPr>
          <p:nvPr/>
        </p:nvPicPr>
        <p:blipFill>
          <a:blip r:embed="rId2" cstate="print"/>
          <a:srcRect/>
          <a:stretch>
            <a:fillRect/>
          </a:stretch>
        </p:blipFill>
        <p:spPr bwMode="auto">
          <a:xfrm>
            <a:off x="2819400" y="1600200"/>
            <a:ext cx="3303588" cy="3424238"/>
          </a:xfrm>
          <a:prstGeom prst="rect">
            <a:avLst/>
          </a:prstGeom>
          <a:noFill/>
          <a:ln w="9525">
            <a:noFill/>
            <a:miter lim="800000"/>
            <a:headEnd/>
            <a:tailEnd/>
          </a:ln>
        </p:spPr>
      </p:pic>
      <p:sp>
        <p:nvSpPr>
          <p:cNvPr id="77831" name="Text Box 7"/>
          <p:cNvSpPr txBox="1">
            <a:spLocks noChangeArrowheads="1"/>
          </p:cNvSpPr>
          <p:nvPr/>
        </p:nvSpPr>
        <p:spPr bwMode="auto">
          <a:xfrm>
            <a:off x="1676400" y="5486400"/>
            <a:ext cx="5867400" cy="1004888"/>
          </a:xfrm>
          <a:prstGeom prst="rect">
            <a:avLst/>
          </a:prstGeom>
          <a:noFill/>
          <a:ln w="9525">
            <a:noFill/>
            <a:miter lim="800000"/>
            <a:headEnd/>
            <a:tailEnd/>
          </a:ln>
          <a:effectLst/>
        </p:spPr>
        <p:txBody>
          <a:bodyPr>
            <a:spAutoFit/>
          </a:bodyPr>
          <a:lstStyle/>
          <a:p>
            <a:pPr algn="ctr">
              <a:spcBef>
                <a:spcPct val="50000"/>
              </a:spcBef>
            </a:pPr>
            <a:r>
              <a:rPr lang="es-ES" sz="2400">
                <a:latin typeface="Calibri" pitchFamily="34" charset="0"/>
              </a:rPr>
              <a:t>Thank you! </a:t>
            </a:r>
          </a:p>
          <a:p>
            <a:pPr algn="ctr">
              <a:spcBef>
                <a:spcPct val="50000"/>
              </a:spcBef>
            </a:pPr>
            <a:r>
              <a:rPr lang="es-ES" sz="2400">
                <a:latin typeface="Calibri" pitchFamily="34" charset="0"/>
              </a:rPr>
              <a:t>Bantiox Aawe’!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 Box 7"/>
          <p:cNvSpPr txBox="1">
            <a:spLocks noChangeArrowheads="1"/>
          </p:cNvSpPr>
          <p:nvPr/>
        </p:nvSpPr>
        <p:spPr bwMode="auto">
          <a:xfrm>
            <a:off x="5715000" y="381000"/>
            <a:ext cx="3200400" cy="1230313"/>
          </a:xfrm>
          <a:prstGeom prst="rect">
            <a:avLst/>
          </a:prstGeom>
          <a:noFill/>
          <a:ln w="9525">
            <a:noFill/>
            <a:miter lim="800000"/>
            <a:headEnd/>
            <a:tailEnd/>
          </a:ln>
        </p:spPr>
        <p:txBody>
          <a:bodyPr>
            <a:spAutoFit/>
          </a:bodyPr>
          <a:lstStyle/>
          <a:p>
            <a:pPr algn="ctr">
              <a:spcBef>
                <a:spcPct val="50000"/>
              </a:spcBef>
            </a:pPr>
            <a:r>
              <a:rPr lang="es-GT" sz="4400" b="1">
                <a:solidFill>
                  <a:srgbClr val="FFC000"/>
                </a:solidFill>
                <a:latin typeface="Calibri" pitchFamily="34" charset="0"/>
              </a:rPr>
              <a:t>Guatemala</a:t>
            </a:r>
          </a:p>
          <a:p>
            <a:pPr>
              <a:spcBef>
                <a:spcPct val="50000"/>
              </a:spcBef>
            </a:pPr>
            <a:endParaRPr lang="en-US" sz="2000"/>
          </a:p>
        </p:txBody>
      </p:sp>
      <p:sp>
        <p:nvSpPr>
          <p:cNvPr id="56325" name="Content Placeholder 2"/>
          <p:cNvSpPr>
            <a:spLocks/>
          </p:cNvSpPr>
          <p:nvPr/>
        </p:nvSpPr>
        <p:spPr bwMode="auto">
          <a:xfrm>
            <a:off x="5029200" y="1143000"/>
            <a:ext cx="4114800" cy="4830763"/>
          </a:xfrm>
          <a:prstGeom prst="rect">
            <a:avLst/>
          </a:prstGeom>
          <a:noFill/>
          <a:ln w="9525">
            <a:noFill/>
            <a:miter lim="800000"/>
            <a:headEnd/>
            <a:tailEnd/>
          </a:ln>
        </p:spPr>
        <p:txBody>
          <a:bodyPr/>
          <a:lstStyle/>
          <a:p>
            <a:pPr marL="342900" indent="-342900" eaLnBrk="0" hangingPunct="0">
              <a:spcBef>
                <a:spcPct val="20000"/>
              </a:spcBef>
              <a:buFont typeface="Arial" pitchFamily="34" charset="0"/>
              <a:buChar char="•"/>
            </a:pPr>
            <a:r>
              <a:rPr lang="en-US" sz="2400">
                <a:latin typeface="Calibri" pitchFamily="34" charset="0"/>
              </a:rPr>
              <a:t>Population: 14 million</a:t>
            </a:r>
          </a:p>
          <a:p>
            <a:pPr marL="342900" indent="-342900" eaLnBrk="0" hangingPunct="0">
              <a:spcBef>
                <a:spcPct val="20000"/>
              </a:spcBef>
              <a:buFont typeface="Arial" pitchFamily="34" charset="0"/>
              <a:buChar char="•"/>
            </a:pPr>
            <a:r>
              <a:rPr lang="en-US" sz="2400">
                <a:latin typeface="Calibri" pitchFamily="34" charset="0"/>
              </a:rPr>
              <a:t>Growth rate: 2.5%</a:t>
            </a:r>
          </a:p>
          <a:p>
            <a:pPr marL="342900" indent="-342900" eaLnBrk="0" hangingPunct="0">
              <a:spcBef>
                <a:spcPct val="20000"/>
              </a:spcBef>
              <a:buFont typeface="Arial" pitchFamily="34" charset="0"/>
              <a:buChar char="•"/>
            </a:pPr>
            <a:r>
              <a:rPr lang="en-US" sz="2400">
                <a:latin typeface="Calibri" pitchFamily="34" charset="0"/>
              </a:rPr>
              <a:t>TFR: 4 births </a:t>
            </a:r>
          </a:p>
          <a:p>
            <a:pPr marL="342900" indent="-342900" eaLnBrk="0" hangingPunct="0">
              <a:spcBef>
                <a:spcPct val="20000"/>
              </a:spcBef>
              <a:buFont typeface="Arial" pitchFamily="34" charset="0"/>
              <a:buChar char="•"/>
            </a:pPr>
            <a:r>
              <a:rPr lang="en-US" sz="2400">
                <a:latin typeface="Calibri" pitchFamily="34" charset="0"/>
              </a:rPr>
              <a:t>IMR: 30 per 1,000 live births</a:t>
            </a:r>
          </a:p>
          <a:p>
            <a:pPr marL="342900" indent="-342900" eaLnBrk="0" hangingPunct="0">
              <a:spcBef>
                <a:spcPct val="20000"/>
              </a:spcBef>
              <a:buFont typeface="Arial" pitchFamily="34" charset="0"/>
              <a:buChar char="•"/>
            </a:pPr>
            <a:r>
              <a:rPr lang="en-US" sz="2400">
                <a:latin typeface="Calibri" pitchFamily="34" charset="0"/>
              </a:rPr>
              <a:t>MMR: 153 per 100,000 live births</a:t>
            </a:r>
          </a:p>
          <a:p>
            <a:pPr marL="342900" indent="-342900" eaLnBrk="0" hangingPunct="0">
              <a:spcBef>
                <a:spcPct val="20000"/>
              </a:spcBef>
              <a:buFont typeface="Arial" pitchFamily="34" charset="0"/>
              <a:buChar char="•"/>
            </a:pPr>
            <a:r>
              <a:rPr lang="en-US" sz="2400">
                <a:latin typeface="Calibri" pitchFamily="34" charset="0"/>
              </a:rPr>
              <a:t>Proportion urban: 39%</a:t>
            </a:r>
          </a:p>
          <a:p>
            <a:pPr marL="342900" indent="-342900">
              <a:lnSpc>
                <a:spcPct val="80000"/>
              </a:lnSpc>
              <a:spcBef>
                <a:spcPct val="20000"/>
              </a:spcBef>
              <a:buFont typeface="Arial" pitchFamily="34" charset="0"/>
              <a:buChar char="•"/>
            </a:pPr>
            <a:r>
              <a:rPr lang="en-US" sz="2400">
                <a:latin typeface="Calibri" pitchFamily="34" charset="0"/>
              </a:rPr>
              <a:t>Proportion under age 30: 69%</a:t>
            </a:r>
          </a:p>
          <a:p>
            <a:pPr marL="342900" indent="-342900" eaLnBrk="0" hangingPunct="0">
              <a:spcBef>
                <a:spcPct val="20000"/>
              </a:spcBef>
              <a:buFont typeface="Arial" pitchFamily="34" charset="0"/>
              <a:buChar char="•"/>
            </a:pPr>
            <a:r>
              <a:rPr lang="en-US" sz="2400">
                <a:latin typeface="Calibri" pitchFamily="34" charset="0"/>
              </a:rPr>
              <a:t>Proportion indigenous: 38%</a:t>
            </a:r>
          </a:p>
          <a:p>
            <a:pPr marL="342900" indent="-342900" eaLnBrk="0" hangingPunct="0">
              <a:spcBef>
                <a:spcPct val="20000"/>
              </a:spcBef>
              <a:buFont typeface="Arial" pitchFamily="34" charset="0"/>
              <a:buChar char="•"/>
            </a:pPr>
            <a:r>
              <a:rPr lang="en-US" sz="2400">
                <a:latin typeface="Calibri" pitchFamily="34" charset="0"/>
              </a:rPr>
              <a:t>23 different languages</a:t>
            </a:r>
          </a:p>
          <a:p>
            <a:pPr marL="342900" indent="-342900" eaLnBrk="0" hangingPunct="0">
              <a:spcBef>
                <a:spcPct val="20000"/>
              </a:spcBef>
              <a:buFont typeface="Arial" pitchFamily="34" charset="0"/>
              <a:buChar char="•"/>
            </a:pPr>
            <a:r>
              <a:rPr lang="en-US" sz="2400">
                <a:latin typeface="Calibri" pitchFamily="34" charset="0"/>
              </a:rPr>
              <a:t>Live below poverty line: 75% </a:t>
            </a:r>
          </a:p>
        </p:txBody>
      </p:sp>
      <p:pic>
        <p:nvPicPr>
          <p:cNvPr id="56327" name="Picture 16" descr="guatemala"/>
          <p:cNvPicPr>
            <a:picLocks noChangeAspect="1" noChangeArrowheads="1"/>
          </p:cNvPicPr>
          <p:nvPr/>
        </p:nvPicPr>
        <p:blipFill>
          <a:blip r:embed="rId3"/>
          <a:srcRect/>
          <a:stretch>
            <a:fillRect/>
          </a:stretch>
        </p:blipFill>
        <p:spPr bwMode="auto">
          <a:xfrm>
            <a:off x="184150" y="762000"/>
            <a:ext cx="49149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6200"/>
            <a:ext cx="8229600" cy="1143000"/>
          </a:xfrm>
        </p:spPr>
        <p:txBody>
          <a:bodyPr/>
          <a:lstStyle/>
          <a:p>
            <a:pPr eaLnBrk="1" hangingPunct="1"/>
            <a:r>
              <a:rPr lang="en-US" sz="4000" b="1" smtClean="0">
                <a:latin typeface="Calibri" pitchFamily="34" charset="0"/>
              </a:rPr>
              <a:t>What is the situation of a 12-year-old rural indigenous girl?</a:t>
            </a:r>
          </a:p>
        </p:txBody>
      </p:sp>
      <p:sp>
        <p:nvSpPr>
          <p:cNvPr id="16387" name="Content Placeholder 2"/>
          <p:cNvSpPr>
            <a:spLocks noGrp="1"/>
          </p:cNvSpPr>
          <p:nvPr>
            <p:ph idx="1"/>
          </p:nvPr>
        </p:nvSpPr>
        <p:spPr/>
        <p:txBody>
          <a:bodyPr/>
          <a:lstStyle/>
          <a:p>
            <a:pPr eaLnBrk="1" hangingPunct="1">
              <a:lnSpc>
                <a:spcPct val="90000"/>
              </a:lnSpc>
            </a:pPr>
            <a:r>
              <a:rPr lang="en-US" sz="2800" smtClean="0">
                <a:latin typeface="Calibri" pitchFamily="34" charset="0"/>
              </a:rPr>
              <a:t>Around puberty, indigenous females tend to be </a:t>
            </a:r>
            <a:r>
              <a:rPr lang="en-US" sz="2800" b="1" smtClean="0">
                <a:latin typeface="Calibri" pitchFamily="34" charset="0"/>
              </a:rPr>
              <a:t>withdrawn from the social sphere</a:t>
            </a:r>
          </a:p>
          <a:p>
            <a:pPr eaLnBrk="1" hangingPunct="1">
              <a:lnSpc>
                <a:spcPct val="90000"/>
              </a:lnSpc>
            </a:pPr>
            <a:endParaRPr lang="en-US" sz="2800" smtClean="0">
              <a:latin typeface="Calibri" pitchFamily="34" charset="0"/>
            </a:endParaRPr>
          </a:p>
          <a:p>
            <a:pPr eaLnBrk="1" hangingPunct="1">
              <a:lnSpc>
                <a:spcPct val="90000"/>
              </a:lnSpc>
            </a:pPr>
            <a:r>
              <a:rPr lang="en-US" sz="2800" smtClean="0">
                <a:latin typeface="Calibri" pitchFamily="34" charset="0"/>
              </a:rPr>
              <a:t>At this stage, the paths of girls and boys diverge: boys lives continue to open and girls lives contract</a:t>
            </a:r>
          </a:p>
          <a:p>
            <a:pPr lvl="1" eaLnBrk="1" hangingPunct="1">
              <a:lnSpc>
                <a:spcPct val="90000"/>
              </a:lnSpc>
            </a:pPr>
            <a:r>
              <a:rPr lang="en-US" sz="2600" smtClean="0">
                <a:latin typeface="Calibri" pitchFamily="34" charset="0"/>
              </a:rPr>
              <a:t>Young females begin to experience </a:t>
            </a:r>
            <a:r>
              <a:rPr lang="en-US" sz="2600" b="1" smtClean="0">
                <a:latin typeface="Calibri" pitchFamily="34" charset="0"/>
              </a:rPr>
              <a:t>social isolation</a:t>
            </a:r>
          </a:p>
          <a:p>
            <a:pPr eaLnBrk="1" hangingPunct="1">
              <a:lnSpc>
                <a:spcPct val="90000"/>
              </a:lnSpc>
            </a:pPr>
            <a:endParaRPr lang="en-US" sz="2800" smtClean="0">
              <a:latin typeface="Calibri" pitchFamily="34" charset="0"/>
            </a:endParaRPr>
          </a:p>
          <a:p>
            <a:pPr eaLnBrk="1" hangingPunct="1">
              <a:lnSpc>
                <a:spcPct val="90000"/>
              </a:lnSpc>
            </a:pPr>
            <a:r>
              <a:rPr lang="en-US" sz="2800" smtClean="0">
                <a:latin typeface="Calibri" pitchFamily="34" charset="0"/>
              </a:rPr>
              <a:t>Restricting young girls from social services and opportunities contributes to chronic cycles of intergenerational poverty and poor health in the poorest communities</a:t>
            </a:r>
          </a:p>
        </p:txBody>
      </p:sp>
      <p:sp>
        <p:nvSpPr>
          <p:cNvPr id="16388" name="Line 4"/>
          <p:cNvSpPr>
            <a:spLocks noChangeShapeType="1"/>
          </p:cNvSpPr>
          <p:nvPr/>
        </p:nvSpPr>
        <p:spPr bwMode="auto">
          <a:xfrm>
            <a:off x="609600" y="1447800"/>
            <a:ext cx="7848600" cy="0"/>
          </a:xfrm>
          <a:prstGeom prst="line">
            <a:avLst/>
          </a:prstGeom>
          <a:noFill/>
          <a:ln w="28575">
            <a:solidFill>
              <a:schemeClr val="tx2"/>
            </a:solidFill>
            <a:round/>
            <a:headEnd/>
            <a:tailEnd/>
          </a:ln>
        </p:spPr>
        <p:txBody>
          <a:bodyPr/>
          <a:lstStyle/>
          <a:p>
            <a:endParaRPr lang="th-TH"/>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457200" y="-152400"/>
            <a:ext cx="8229600" cy="1143000"/>
          </a:xfrm>
        </p:spPr>
        <p:txBody>
          <a:bodyPr/>
          <a:lstStyle/>
          <a:p>
            <a:pPr eaLnBrk="1" hangingPunct="1"/>
            <a:r>
              <a:rPr lang="en-US" sz="4200" b="1" smtClean="0">
                <a:latin typeface="Calibri" pitchFamily="34" charset="0"/>
              </a:rPr>
              <a:t>The lives of rural indigenous girls </a:t>
            </a:r>
          </a:p>
        </p:txBody>
      </p:sp>
      <p:sp>
        <p:nvSpPr>
          <p:cNvPr id="17411" name="Content Placeholder 4"/>
          <p:cNvSpPr>
            <a:spLocks noGrp="1"/>
          </p:cNvSpPr>
          <p:nvPr>
            <p:ph sz="half" idx="1"/>
          </p:nvPr>
        </p:nvSpPr>
        <p:spPr>
          <a:xfrm>
            <a:off x="228600" y="1295400"/>
            <a:ext cx="4800600" cy="4830763"/>
          </a:xfrm>
        </p:spPr>
        <p:txBody>
          <a:bodyPr/>
          <a:lstStyle/>
          <a:p>
            <a:pPr eaLnBrk="1" hangingPunct="1"/>
            <a:r>
              <a:rPr lang="en-US" sz="2300" dirty="0" smtClean="0">
                <a:latin typeface="Calibri" pitchFamily="34" charset="0"/>
              </a:rPr>
              <a:t>Early school dropout</a:t>
            </a:r>
          </a:p>
          <a:p>
            <a:pPr lvl="1" eaLnBrk="1" hangingPunct="1"/>
            <a:r>
              <a:rPr lang="en-US" sz="1800" dirty="0" smtClean="0">
                <a:latin typeface="Calibri" pitchFamily="34" charset="0"/>
              </a:rPr>
              <a:t>Limited opportunities to build vocational and productive skills </a:t>
            </a:r>
          </a:p>
          <a:p>
            <a:pPr lvl="1" eaLnBrk="1" hangingPunct="1"/>
            <a:r>
              <a:rPr lang="en-US" sz="1800" dirty="0" smtClean="0">
                <a:latin typeface="Calibri" pitchFamily="34" charset="0"/>
              </a:rPr>
              <a:t>Inexistence of social and recreational activities </a:t>
            </a:r>
          </a:p>
          <a:p>
            <a:pPr eaLnBrk="1" hangingPunct="1"/>
            <a:r>
              <a:rPr lang="en-US" sz="2300" dirty="0" smtClean="0">
                <a:latin typeface="Calibri" pitchFamily="34" charset="0"/>
              </a:rPr>
              <a:t>Heavy domestic and productive work burden</a:t>
            </a:r>
          </a:p>
          <a:p>
            <a:pPr eaLnBrk="1" hangingPunct="1"/>
            <a:r>
              <a:rPr lang="en-US" sz="2300" dirty="0" smtClean="0">
                <a:latin typeface="Calibri" pitchFamily="34" charset="0"/>
              </a:rPr>
              <a:t>Limited mobility and autonomy</a:t>
            </a:r>
          </a:p>
          <a:p>
            <a:pPr lvl="1" eaLnBrk="1" hangingPunct="1"/>
            <a:r>
              <a:rPr lang="en-US" sz="1800" dirty="0" smtClean="0">
                <a:latin typeface="Calibri" pitchFamily="34" charset="0"/>
              </a:rPr>
              <a:t>Reduced access to information and social services </a:t>
            </a:r>
          </a:p>
          <a:p>
            <a:pPr lvl="1" eaLnBrk="1" hangingPunct="1"/>
            <a:r>
              <a:rPr lang="en-US" sz="1800" dirty="0" smtClean="0">
                <a:latin typeface="Calibri" pitchFamily="34" charset="0"/>
              </a:rPr>
              <a:t>Decreased peer and social networks</a:t>
            </a:r>
          </a:p>
          <a:p>
            <a:pPr eaLnBrk="1" hangingPunct="1"/>
            <a:r>
              <a:rPr lang="en-US" sz="2300" dirty="0" smtClean="0">
                <a:latin typeface="Calibri" pitchFamily="34" charset="0"/>
              </a:rPr>
              <a:t>Increase in risk of social and gender violence</a:t>
            </a:r>
          </a:p>
          <a:p>
            <a:pPr eaLnBrk="1" hangingPunct="1"/>
            <a:r>
              <a:rPr lang="en-US" sz="2300" dirty="0" smtClean="0">
                <a:latin typeface="Calibri" pitchFamily="34" charset="0"/>
              </a:rPr>
              <a:t>Early marriage </a:t>
            </a:r>
          </a:p>
          <a:p>
            <a:pPr lvl="1" eaLnBrk="1" hangingPunct="1"/>
            <a:r>
              <a:rPr lang="en-US" sz="1800" dirty="0" smtClean="0">
                <a:latin typeface="Calibri" pitchFamily="34" charset="0"/>
              </a:rPr>
              <a:t>Early and </a:t>
            </a:r>
            <a:r>
              <a:rPr lang="en-US" sz="1800" dirty="0" smtClean="0">
                <a:latin typeface="Calibri" pitchFamily="34" charset="0"/>
              </a:rPr>
              <a:t>repeated </a:t>
            </a:r>
            <a:r>
              <a:rPr lang="en-US" sz="1800" dirty="0" smtClean="0">
                <a:latin typeface="Calibri" pitchFamily="34" charset="0"/>
              </a:rPr>
              <a:t>pregnancies</a:t>
            </a:r>
          </a:p>
        </p:txBody>
      </p:sp>
      <p:pic>
        <p:nvPicPr>
          <p:cNvPr id="17412" name="Content Placeholder 6" descr="P1010316.JPG"/>
          <p:cNvPicPr>
            <a:picLocks noGrp="1" noChangeAspect="1"/>
          </p:cNvPicPr>
          <p:nvPr>
            <p:ph sz="half" idx="2"/>
          </p:nvPr>
        </p:nvPicPr>
        <p:blipFill>
          <a:blip r:embed="rId2"/>
          <a:srcRect/>
          <a:stretch>
            <a:fillRect/>
          </a:stretch>
        </p:blipFill>
        <p:spPr>
          <a:xfrm>
            <a:off x="5275263" y="1600200"/>
            <a:ext cx="3394075" cy="4525963"/>
          </a:xfrm>
          <a:ln w="25400">
            <a:solidFill>
              <a:schemeClr val="tx1"/>
            </a:solidFill>
          </a:ln>
        </p:spPr>
      </p:pic>
      <p:sp>
        <p:nvSpPr>
          <p:cNvPr id="17413" name="Line 5"/>
          <p:cNvSpPr>
            <a:spLocks noChangeShapeType="1"/>
          </p:cNvSpPr>
          <p:nvPr/>
        </p:nvSpPr>
        <p:spPr bwMode="auto">
          <a:xfrm>
            <a:off x="609600" y="944563"/>
            <a:ext cx="7848600" cy="0"/>
          </a:xfrm>
          <a:prstGeom prst="line">
            <a:avLst/>
          </a:prstGeom>
          <a:noFill/>
          <a:ln w="28575">
            <a:solidFill>
              <a:schemeClr val="tx2"/>
            </a:solidFill>
            <a:round/>
            <a:headEnd/>
            <a:tailEnd/>
          </a:ln>
        </p:spPr>
        <p:txBody>
          <a:bodyPr/>
          <a:lstStyle/>
          <a:p>
            <a:endParaRPr lang="th-TH"/>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idx="4294967295"/>
          </p:nvPr>
        </p:nvSpPr>
        <p:spPr>
          <a:xfrm>
            <a:off x="457200" y="274638"/>
            <a:ext cx="8229600" cy="639762"/>
          </a:xfrm>
        </p:spPr>
        <p:txBody>
          <a:bodyPr/>
          <a:lstStyle/>
          <a:p>
            <a:pPr algn="l"/>
            <a:r>
              <a:rPr lang="es-ES" sz="2800" smtClean="0">
                <a:latin typeface="Calibri" pitchFamily="34" charset="0"/>
              </a:rPr>
              <a:t>Adolescent fertility rate</a:t>
            </a:r>
          </a:p>
        </p:txBody>
      </p:sp>
      <p:sp>
        <p:nvSpPr>
          <p:cNvPr id="62467" name="Rectangle 3"/>
          <p:cNvSpPr>
            <a:spLocks noGrp="1"/>
          </p:cNvSpPr>
          <p:nvPr>
            <p:ph type="body" idx="4294967295"/>
          </p:nvPr>
        </p:nvSpPr>
        <p:spPr/>
        <p:txBody>
          <a:bodyPr/>
          <a:lstStyle/>
          <a:p>
            <a:endParaRPr lang="es-ES" smtClean="0"/>
          </a:p>
        </p:txBody>
      </p:sp>
      <p:pic>
        <p:nvPicPr>
          <p:cNvPr id="62468" name="Picture 4"/>
          <p:cNvPicPr>
            <a:picLocks noChangeAspect="1" noChangeArrowheads="1"/>
          </p:cNvPicPr>
          <p:nvPr/>
        </p:nvPicPr>
        <p:blipFill>
          <a:blip r:embed="rId2"/>
          <a:srcRect/>
          <a:stretch>
            <a:fillRect/>
          </a:stretch>
        </p:blipFill>
        <p:spPr bwMode="auto">
          <a:xfrm>
            <a:off x="179388" y="981075"/>
            <a:ext cx="4021137" cy="5327650"/>
          </a:xfrm>
          <a:prstGeom prst="rect">
            <a:avLst/>
          </a:prstGeom>
          <a:noFill/>
          <a:ln w="9525">
            <a:noFill/>
            <a:miter lim="800000"/>
            <a:headEnd/>
            <a:tailEnd/>
          </a:ln>
          <a:effectLst/>
        </p:spPr>
      </p:pic>
      <p:sp>
        <p:nvSpPr>
          <p:cNvPr id="62469" name="Rectangle 5"/>
          <p:cNvSpPr>
            <a:spLocks noChangeArrowheads="1"/>
          </p:cNvSpPr>
          <p:nvPr/>
        </p:nvSpPr>
        <p:spPr bwMode="auto">
          <a:xfrm>
            <a:off x="4211638" y="2565400"/>
            <a:ext cx="4932362" cy="431800"/>
          </a:xfrm>
          <a:prstGeom prst="rect">
            <a:avLst/>
          </a:prstGeom>
          <a:solidFill>
            <a:srgbClr val="FF9933"/>
          </a:solidFill>
          <a:ln w="9525">
            <a:noFill/>
            <a:miter lim="800000"/>
            <a:headEnd/>
            <a:tailEnd/>
          </a:ln>
          <a:effectLst/>
        </p:spPr>
        <p:txBody>
          <a:bodyPr anchor="ctr"/>
          <a:lstStyle/>
          <a:p>
            <a:pPr eaLnBrk="0" hangingPunct="0"/>
            <a:r>
              <a:rPr lang="es-GT" sz="3200">
                <a:latin typeface="Calibri" pitchFamily="34" charset="0"/>
              </a:rPr>
              <a:t>URBAN</a:t>
            </a:r>
          </a:p>
        </p:txBody>
      </p:sp>
      <p:sp>
        <p:nvSpPr>
          <p:cNvPr id="62470" name="Rectangle 6"/>
          <p:cNvSpPr>
            <a:spLocks noChangeArrowheads="1"/>
          </p:cNvSpPr>
          <p:nvPr/>
        </p:nvSpPr>
        <p:spPr bwMode="auto">
          <a:xfrm>
            <a:off x="4211638" y="4724400"/>
            <a:ext cx="4932362" cy="431800"/>
          </a:xfrm>
          <a:prstGeom prst="rect">
            <a:avLst/>
          </a:prstGeom>
          <a:solidFill>
            <a:srgbClr val="FFCC00"/>
          </a:solidFill>
          <a:ln w="9525">
            <a:noFill/>
            <a:miter lim="800000"/>
            <a:headEnd/>
            <a:tailEnd/>
          </a:ln>
          <a:effectLst/>
        </p:spPr>
        <p:txBody>
          <a:bodyPr anchor="ctr"/>
          <a:lstStyle/>
          <a:p>
            <a:pPr eaLnBrk="0" hangingPunct="0"/>
            <a:r>
              <a:rPr lang="es-GT" sz="3200">
                <a:latin typeface="Calibri" pitchFamily="34" charset="0"/>
              </a:rPr>
              <a:t>RURAL</a:t>
            </a:r>
          </a:p>
        </p:txBody>
      </p:sp>
      <p:sp>
        <p:nvSpPr>
          <p:cNvPr id="62471" name="Rectangle 7"/>
          <p:cNvSpPr>
            <a:spLocks noChangeArrowheads="1"/>
          </p:cNvSpPr>
          <p:nvPr/>
        </p:nvSpPr>
        <p:spPr bwMode="auto">
          <a:xfrm>
            <a:off x="4211638" y="1230313"/>
            <a:ext cx="4932362" cy="822325"/>
          </a:xfrm>
          <a:prstGeom prst="rect">
            <a:avLst/>
          </a:prstGeom>
          <a:solidFill>
            <a:schemeClr val="bg1"/>
          </a:solidFill>
          <a:ln w="9525">
            <a:noFill/>
            <a:miter lim="800000"/>
            <a:headEnd/>
            <a:tailEnd/>
          </a:ln>
          <a:effectLst/>
        </p:spPr>
        <p:txBody>
          <a:bodyPr anchor="ctr">
            <a:spAutoFit/>
          </a:bodyPr>
          <a:lstStyle/>
          <a:p>
            <a:pPr algn="ctr"/>
            <a:r>
              <a:rPr lang="en-US" altLang="zh-CN" sz="2400" b="1">
                <a:latin typeface="Calibri" pitchFamily="34" charset="0"/>
                <a:ea typeface="SimSun" pitchFamily="2" charset="-122"/>
              </a:rPr>
              <a:t>Adolescent fertility rates</a:t>
            </a:r>
          </a:p>
          <a:p>
            <a:pPr algn="ctr"/>
            <a:r>
              <a:rPr lang="en-US" altLang="zh-CN" b="1">
                <a:latin typeface="Calibri" pitchFamily="34" charset="0"/>
                <a:ea typeface="SimSun" pitchFamily="2" charset="-122"/>
              </a:rPr>
              <a:t>births per 1000 women aged 15-19</a:t>
            </a:r>
            <a:r>
              <a:rPr lang="es-GT" altLang="zh-CN">
                <a:latin typeface="Calibri" pitchFamily="34" charset="0"/>
                <a:ea typeface="SimSun" pitchFamily="2" charset="-122"/>
              </a:rPr>
              <a:t> </a:t>
            </a:r>
            <a:r>
              <a:rPr lang="es-GT" altLang="zh-CN" sz="2400">
                <a:latin typeface="Calibri" pitchFamily="34" charset="0"/>
                <a:ea typeface="SimSun" pitchFamily="2" charset="-122"/>
              </a:rPr>
              <a:t> </a:t>
            </a:r>
          </a:p>
        </p:txBody>
      </p:sp>
      <p:sp>
        <p:nvSpPr>
          <p:cNvPr id="62472" name="Rectangle 8"/>
          <p:cNvSpPr>
            <a:spLocks noChangeArrowheads="1"/>
          </p:cNvSpPr>
          <p:nvPr/>
        </p:nvSpPr>
        <p:spPr bwMode="auto">
          <a:xfrm>
            <a:off x="4211638" y="3582988"/>
            <a:ext cx="4932362" cy="579437"/>
          </a:xfrm>
          <a:prstGeom prst="rect">
            <a:avLst/>
          </a:prstGeom>
          <a:solidFill>
            <a:schemeClr val="bg1"/>
          </a:solidFill>
          <a:ln w="9525">
            <a:noFill/>
            <a:miter lim="800000"/>
            <a:headEnd/>
            <a:tailEnd/>
          </a:ln>
          <a:effectLst/>
        </p:spPr>
        <p:txBody>
          <a:bodyPr anchor="ctr">
            <a:spAutoFit/>
          </a:bodyPr>
          <a:lstStyle/>
          <a:p>
            <a:pPr algn="ctr"/>
            <a:r>
              <a:rPr lang="en-US" altLang="zh-CN" sz="3200">
                <a:latin typeface="Calibri" pitchFamily="34" charset="0"/>
                <a:ea typeface="SimSun" pitchFamily="2" charset="-122"/>
              </a:rPr>
              <a:t>78</a:t>
            </a:r>
            <a:r>
              <a:rPr lang="es-GT" altLang="zh-CN" sz="3200">
                <a:latin typeface="Calibri" pitchFamily="34" charset="0"/>
                <a:ea typeface="SimSun" pitchFamily="2" charset="-122"/>
              </a:rPr>
              <a:t> </a:t>
            </a:r>
          </a:p>
        </p:txBody>
      </p:sp>
      <p:sp>
        <p:nvSpPr>
          <p:cNvPr id="62473" name="Rectangle 9"/>
          <p:cNvSpPr>
            <a:spLocks noChangeArrowheads="1"/>
          </p:cNvSpPr>
          <p:nvPr/>
        </p:nvSpPr>
        <p:spPr bwMode="auto">
          <a:xfrm>
            <a:off x="4211638" y="5646738"/>
            <a:ext cx="4932362" cy="579437"/>
          </a:xfrm>
          <a:prstGeom prst="rect">
            <a:avLst/>
          </a:prstGeom>
          <a:solidFill>
            <a:schemeClr val="bg1"/>
          </a:solidFill>
          <a:ln w="9525">
            <a:noFill/>
            <a:miter lim="800000"/>
            <a:headEnd/>
            <a:tailEnd/>
          </a:ln>
          <a:effectLst/>
        </p:spPr>
        <p:txBody>
          <a:bodyPr anchor="ctr">
            <a:spAutoFit/>
          </a:bodyPr>
          <a:lstStyle/>
          <a:p>
            <a:pPr algn="ctr"/>
            <a:r>
              <a:rPr lang="en-US" altLang="zh-CN" sz="3200">
                <a:latin typeface="Calibri" pitchFamily="34" charset="0"/>
                <a:ea typeface="SimSun" pitchFamily="2" charset="-122"/>
              </a:rPr>
              <a:t>114</a:t>
            </a:r>
            <a:r>
              <a:rPr lang="es-GT" altLang="zh-CN" sz="3200">
                <a:latin typeface="Calibri" pitchFamily="34" charset="0"/>
                <a:ea typeface="SimSun" pitchFamily="2" charset="-122"/>
              </a:rPr>
              <a:t> </a:t>
            </a:r>
          </a:p>
        </p:txBody>
      </p:sp>
    </p:spTree>
    <p:extLst>
      <p:ext uri="{BB962C8B-B14F-4D97-AF65-F5344CB8AC3E}">
        <p14:creationId xmlns:p14="http://schemas.microsoft.com/office/powerpoint/2010/main" val="1132737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p:txBody>
          <a:bodyPr/>
          <a:lstStyle/>
          <a:p>
            <a:pPr eaLnBrk="1" hangingPunct="1"/>
            <a:r>
              <a:rPr lang="en-US" sz="4000" b="1" i="1" smtClean="0">
                <a:latin typeface="Calibri" pitchFamily="34" charset="0"/>
              </a:rPr>
              <a:t>Abriendo Oportunidades </a:t>
            </a:r>
            <a:r>
              <a:rPr lang="en-US" sz="4000" b="1" smtClean="0">
                <a:latin typeface="Calibri" pitchFamily="34" charset="0"/>
              </a:rPr>
              <a:t>program</a:t>
            </a:r>
            <a:br>
              <a:rPr lang="en-US" sz="4000" b="1" smtClean="0">
                <a:latin typeface="Calibri" pitchFamily="34" charset="0"/>
              </a:rPr>
            </a:br>
            <a:r>
              <a:rPr lang="en-US" sz="4000" b="1" smtClean="0">
                <a:latin typeface="Calibri" pitchFamily="34" charset="0"/>
              </a:rPr>
              <a:t>pilot phase</a:t>
            </a:r>
          </a:p>
        </p:txBody>
      </p:sp>
      <p:sp>
        <p:nvSpPr>
          <p:cNvPr id="22531" name="Content Placeholder 4"/>
          <p:cNvSpPr>
            <a:spLocks noGrp="1"/>
          </p:cNvSpPr>
          <p:nvPr>
            <p:ph sz="half" idx="1"/>
          </p:nvPr>
        </p:nvSpPr>
        <p:spPr>
          <a:xfrm>
            <a:off x="304800" y="1828800"/>
            <a:ext cx="4038600" cy="4876800"/>
          </a:xfrm>
        </p:spPr>
        <p:txBody>
          <a:bodyPr/>
          <a:lstStyle/>
          <a:p>
            <a:pPr eaLnBrk="1" hangingPunct="1">
              <a:lnSpc>
                <a:spcPct val="90000"/>
              </a:lnSpc>
            </a:pPr>
            <a:r>
              <a:rPr lang="en-US" sz="2400" dirty="0" smtClean="0">
                <a:latin typeface="Calibri" pitchFamily="34" charset="0"/>
              </a:rPr>
              <a:t>Youth program inventory and subsequent Coverage Exercise revealed limited attention to Mayan girls</a:t>
            </a:r>
          </a:p>
          <a:p>
            <a:pPr lvl="1" eaLnBrk="1" hangingPunct="1">
              <a:lnSpc>
                <a:spcPct val="90000"/>
              </a:lnSpc>
            </a:pPr>
            <a:r>
              <a:rPr lang="en-US" sz="2000" dirty="0" smtClean="0">
                <a:latin typeface="Calibri" pitchFamily="34" charset="0"/>
              </a:rPr>
              <a:t>Nothing to build on</a:t>
            </a:r>
          </a:p>
          <a:p>
            <a:pPr eaLnBrk="1" hangingPunct="1">
              <a:lnSpc>
                <a:spcPct val="90000"/>
              </a:lnSpc>
            </a:pPr>
            <a:endParaRPr lang="en-US" sz="2400" dirty="0" smtClean="0">
              <a:latin typeface="Calibri" pitchFamily="34" charset="0"/>
            </a:endParaRPr>
          </a:p>
          <a:p>
            <a:pPr eaLnBrk="1" hangingPunct="1">
              <a:lnSpc>
                <a:spcPct val="90000"/>
              </a:lnSpc>
            </a:pPr>
            <a:r>
              <a:rPr lang="en-US" sz="2400" dirty="0" smtClean="0">
                <a:latin typeface="Calibri" pitchFamily="34" charset="0"/>
              </a:rPr>
              <a:t>Pilot </a:t>
            </a:r>
            <a:r>
              <a:rPr lang="en-US" sz="2400" dirty="0" smtClean="0">
                <a:latin typeface="Calibri" pitchFamily="34" charset="0"/>
              </a:rPr>
              <a:t>designed and tested 2004-2006</a:t>
            </a:r>
          </a:p>
          <a:p>
            <a:pPr eaLnBrk="1" hangingPunct="1">
              <a:lnSpc>
                <a:spcPct val="90000"/>
              </a:lnSpc>
            </a:pPr>
            <a:endParaRPr lang="en-US" sz="2400" dirty="0" smtClean="0">
              <a:latin typeface="Calibri" pitchFamily="34" charset="0"/>
            </a:endParaRPr>
          </a:p>
          <a:p>
            <a:pPr eaLnBrk="1" hangingPunct="1">
              <a:lnSpc>
                <a:spcPct val="90000"/>
              </a:lnSpc>
            </a:pPr>
            <a:r>
              <a:rPr lang="en-US" sz="2400" dirty="0" smtClean="0">
                <a:latin typeface="Calibri" pitchFamily="34" charset="0"/>
              </a:rPr>
              <a:t>Collaboration </a:t>
            </a:r>
            <a:r>
              <a:rPr lang="en-US" sz="2400" dirty="0" smtClean="0">
                <a:latin typeface="Calibri" pitchFamily="34" charset="0"/>
              </a:rPr>
              <a:t>with rural communities and local NGOs</a:t>
            </a:r>
          </a:p>
        </p:txBody>
      </p:sp>
      <p:pic>
        <p:nvPicPr>
          <p:cNvPr id="22532" name="Content Placeholder 7" descr="Pasantes.tif"/>
          <p:cNvPicPr>
            <a:picLocks noGrp="1" noChangeAspect="1"/>
          </p:cNvPicPr>
          <p:nvPr>
            <p:ph sz="half" idx="2"/>
          </p:nvPr>
        </p:nvPicPr>
        <p:blipFill>
          <a:blip r:embed="rId2"/>
          <a:srcRect/>
          <a:stretch>
            <a:fillRect/>
          </a:stretch>
        </p:blipFill>
        <p:spPr>
          <a:xfrm>
            <a:off x="4267200" y="2162175"/>
            <a:ext cx="4343400" cy="2974975"/>
          </a:xfrm>
          <a:ln w="25400">
            <a:solidFill>
              <a:schemeClr val="tx1"/>
            </a:solidFill>
          </a:ln>
        </p:spPr>
      </p:pic>
      <p:sp>
        <p:nvSpPr>
          <p:cNvPr id="22533" name="Line 5"/>
          <p:cNvSpPr>
            <a:spLocks noChangeShapeType="1"/>
          </p:cNvSpPr>
          <p:nvPr/>
        </p:nvSpPr>
        <p:spPr bwMode="auto">
          <a:xfrm>
            <a:off x="609600" y="1447800"/>
            <a:ext cx="7848600" cy="0"/>
          </a:xfrm>
          <a:prstGeom prst="line">
            <a:avLst/>
          </a:prstGeom>
          <a:noFill/>
          <a:ln w="28575">
            <a:solidFill>
              <a:schemeClr val="tx2"/>
            </a:solidFill>
            <a:round/>
            <a:headEnd/>
            <a:tailEnd/>
          </a:ln>
        </p:spPr>
        <p:txBody>
          <a:bodyPr/>
          <a:lstStyle/>
          <a:p>
            <a:endParaRPr lang="th-TH"/>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74638"/>
            <a:ext cx="8229600" cy="792162"/>
          </a:xfrm>
        </p:spPr>
        <p:txBody>
          <a:bodyPr/>
          <a:lstStyle/>
          <a:p>
            <a:pPr eaLnBrk="1" hangingPunct="1"/>
            <a:r>
              <a:rPr lang="en-US" sz="4000" b="1" smtClean="0">
                <a:latin typeface="Calibri" pitchFamily="34" charset="0"/>
              </a:rPr>
              <a:t>Goals of program</a:t>
            </a:r>
          </a:p>
        </p:txBody>
      </p:sp>
      <p:sp>
        <p:nvSpPr>
          <p:cNvPr id="23555" name="Text Placeholder 2"/>
          <p:cNvSpPr>
            <a:spLocks noGrp="1"/>
          </p:cNvSpPr>
          <p:nvPr>
            <p:ph type="body" idx="1"/>
          </p:nvPr>
        </p:nvSpPr>
        <p:spPr>
          <a:xfrm>
            <a:off x="457200" y="1112838"/>
            <a:ext cx="7848600" cy="639762"/>
          </a:xfrm>
        </p:spPr>
        <p:txBody>
          <a:bodyPr/>
          <a:lstStyle/>
          <a:p>
            <a:pPr eaLnBrk="1" hangingPunct="1"/>
            <a:r>
              <a:rPr lang="en-US" sz="3200" smtClean="0">
                <a:solidFill>
                  <a:srgbClr val="FFCC00"/>
                </a:solidFill>
                <a:latin typeface="Calibri" pitchFamily="34" charset="0"/>
              </a:rPr>
              <a:t>Build girls’ social health and economic assets</a:t>
            </a:r>
          </a:p>
        </p:txBody>
      </p:sp>
      <p:sp>
        <p:nvSpPr>
          <p:cNvPr id="23556" name="Content Placeholder 3"/>
          <p:cNvSpPr>
            <a:spLocks noGrp="1"/>
          </p:cNvSpPr>
          <p:nvPr>
            <p:ph sz="half" idx="2"/>
          </p:nvPr>
        </p:nvSpPr>
        <p:spPr>
          <a:xfrm>
            <a:off x="228600" y="1905000"/>
            <a:ext cx="8153400" cy="3951288"/>
          </a:xfrm>
        </p:spPr>
        <p:txBody>
          <a:bodyPr/>
          <a:lstStyle/>
          <a:p>
            <a:pPr eaLnBrk="1" hangingPunct="1"/>
            <a:r>
              <a:rPr lang="en-US" sz="2200" dirty="0" smtClean="0">
                <a:latin typeface="Calibri" pitchFamily="34" charset="0"/>
              </a:rPr>
              <a:t>Create inclusive safe public space for girls in communities</a:t>
            </a:r>
          </a:p>
          <a:p>
            <a:pPr eaLnBrk="1" hangingPunct="1"/>
            <a:r>
              <a:rPr lang="en-US" sz="2200" dirty="0" smtClean="0">
                <a:latin typeface="Calibri" pitchFamily="34" charset="0"/>
              </a:rPr>
              <a:t>Strengthen peer networks</a:t>
            </a:r>
          </a:p>
          <a:p>
            <a:pPr eaLnBrk="1" hangingPunct="1"/>
            <a:r>
              <a:rPr lang="en-US" sz="2200" dirty="0" smtClean="0">
                <a:latin typeface="Calibri" pitchFamily="34" charset="0"/>
              </a:rPr>
              <a:t>Provide access to </a:t>
            </a:r>
            <a:br>
              <a:rPr lang="en-US" sz="2200" dirty="0" smtClean="0">
                <a:latin typeface="Calibri" pitchFamily="34" charset="0"/>
              </a:rPr>
            </a:br>
            <a:r>
              <a:rPr lang="en-US" sz="2200" dirty="0" smtClean="0">
                <a:latin typeface="Calibri" pitchFamily="34" charset="0"/>
              </a:rPr>
              <a:t>alternative role models</a:t>
            </a:r>
            <a:br>
              <a:rPr lang="en-US" sz="2200" dirty="0" smtClean="0">
                <a:latin typeface="Calibri" pitchFamily="34" charset="0"/>
              </a:rPr>
            </a:br>
            <a:r>
              <a:rPr lang="en-US" sz="2200" dirty="0" smtClean="0">
                <a:latin typeface="Calibri" pitchFamily="34" charset="0"/>
              </a:rPr>
              <a:t>and </a:t>
            </a:r>
            <a:r>
              <a:rPr lang="en-US" sz="2200" dirty="0" smtClean="0">
                <a:latin typeface="Calibri" pitchFamily="34" charset="0"/>
              </a:rPr>
              <a:t>life paths</a:t>
            </a:r>
          </a:p>
          <a:p>
            <a:pPr eaLnBrk="1" hangingPunct="1"/>
            <a:r>
              <a:rPr lang="en-US" sz="2200" dirty="0" smtClean="0">
                <a:latin typeface="Calibri" pitchFamily="34" charset="0"/>
              </a:rPr>
              <a:t>Offer opportunities for </a:t>
            </a:r>
            <a:br>
              <a:rPr lang="en-US" sz="2200" dirty="0" smtClean="0">
                <a:latin typeface="Calibri" pitchFamily="34" charset="0"/>
              </a:rPr>
            </a:br>
            <a:r>
              <a:rPr lang="en-US" sz="2200" dirty="0" smtClean="0">
                <a:latin typeface="Calibri" pitchFamily="34" charset="0"/>
              </a:rPr>
              <a:t>learning, recreation </a:t>
            </a:r>
            <a:br>
              <a:rPr lang="en-US" sz="2200" dirty="0" smtClean="0">
                <a:latin typeface="Calibri" pitchFamily="34" charset="0"/>
              </a:rPr>
            </a:br>
            <a:r>
              <a:rPr lang="en-US" sz="2200" dirty="0" smtClean="0">
                <a:latin typeface="Calibri" pitchFamily="34" charset="0"/>
              </a:rPr>
              <a:t>and social interaction</a:t>
            </a:r>
          </a:p>
          <a:p>
            <a:pPr eaLnBrk="1" hangingPunct="1"/>
            <a:r>
              <a:rPr lang="en-US" sz="2200" dirty="0" smtClean="0">
                <a:latin typeface="Calibri" pitchFamily="34" charset="0"/>
              </a:rPr>
              <a:t>Promote girls’ education,</a:t>
            </a:r>
          </a:p>
          <a:p>
            <a:pPr eaLnBrk="1" hangingPunct="1">
              <a:buFont typeface="Arial" pitchFamily="34" charset="0"/>
              <a:buNone/>
            </a:pPr>
            <a:r>
              <a:rPr lang="en-US" sz="2200" dirty="0" smtClean="0">
                <a:latin typeface="Calibri" pitchFamily="34" charset="0"/>
              </a:rPr>
              <a:t>      health, and well-being at</a:t>
            </a:r>
          </a:p>
          <a:p>
            <a:pPr eaLnBrk="1" hangingPunct="1">
              <a:buFont typeface="Arial" pitchFamily="34" charset="0"/>
              <a:buNone/>
            </a:pPr>
            <a:r>
              <a:rPr lang="en-US" sz="2200" dirty="0" smtClean="0">
                <a:latin typeface="Calibri" pitchFamily="34" charset="0"/>
              </a:rPr>
              <a:t>      the community level</a:t>
            </a:r>
          </a:p>
          <a:p>
            <a:pPr lvl="1" eaLnBrk="1" hangingPunct="1"/>
            <a:endParaRPr lang="en-US" sz="2200" dirty="0" smtClean="0">
              <a:latin typeface="Calibri" pitchFamily="34" charset="0"/>
            </a:endParaRPr>
          </a:p>
          <a:p>
            <a:pPr lvl="1" eaLnBrk="1" hangingPunct="1"/>
            <a:endParaRPr lang="en-US" sz="2200" dirty="0" smtClean="0">
              <a:latin typeface="Calibri" pitchFamily="34" charset="0"/>
            </a:endParaRPr>
          </a:p>
        </p:txBody>
      </p:sp>
      <p:pic>
        <p:nvPicPr>
          <p:cNvPr id="23557" name="Content Placeholder 7" descr="Mis Derechos Sexuales y Reproductivos.JPG"/>
          <p:cNvPicPr>
            <a:picLocks noGrp="1" noChangeAspect="1"/>
          </p:cNvPicPr>
          <p:nvPr>
            <p:ph sz="quarter" idx="4"/>
          </p:nvPr>
        </p:nvPicPr>
        <p:blipFill>
          <a:blip r:embed="rId3"/>
          <a:srcRect/>
          <a:stretch>
            <a:fillRect/>
          </a:stretch>
        </p:blipFill>
        <p:spPr>
          <a:xfrm>
            <a:off x="3733800" y="2819400"/>
            <a:ext cx="4648200" cy="2994025"/>
          </a:xfrm>
          <a:ln w="25400">
            <a:solidFill>
              <a:schemeClr val="tx1"/>
            </a:solidFill>
          </a:ln>
        </p:spPr>
      </p:pic>
      <p:sp>
        <p:nvSpPr>
          <p:cNvPr id="23558" name="Line 6"/>
          <p:cNvSpPr>
            <a:spLocks noChangeShapeType="1"/>
          </p:cNvSpPr>
          <p:nvPr/>
        </p:nvSpPr>
        <p:spPr bwMode="auto">
          <a:xfrm>
            <a:off x="609600" y="1066800"/>
            <a:ext cx="7848600" cy="0"/>
          </a:xfrm>
          <a:prstGeom prst="line">
            <a:avLst/>
          </a:prstGeom>
          <a:noFill/>
          <a:ln w="28575">
            <a:solidFill>
              <a:schemeClr val="tx2"/>
            </a:solidFill>
            <a:round/>
            <a:headEnd/>
            <a:tailEnd/>
          </a:ln>
        </p:spPr>
        <p:txBody>
          <a:bodyPr/>
          <a:lstStyle/>
          <a:p>
            <a:endParaRPr lang="th-TH"/>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Picture 7"/>
          <p:cNvPicPr>
            <a:picLocks noChangeAspect="1" noChangeArrowheads="1"/>
          </p:cNvPicPr>
          <p:nvPr/>
        </p:nvPicPr>
        <p:blipFill>
          <a:blip r:embed="rId2"/>
          <a:srcRect/>
          <a:stretch>
            <a:fillRect/>
          </a:stretch>
        </p:blipFill>
        <p:spPr bwMode="auto">
          <a:xfrm rot="1552462">
            <a:off x="6019800" y="533400"/>
            <a:ext cx="2819400" cy="2111375"/>
          </a:xfrm>
          <a:prstGeom prst="rect">
            <a:avLst/>
          </a:prstGeom>
          <a:noFill/>
          <a:ln w="9525">
            <a:noFill/>
            <a:miter lim="800000"/>
            <a:headEnd/>
            <a:tailEnd/>
          </a:ln>
        </p:spPr>
      </p:pic>
      <p:sp>
        <p:nvSpPr>
          <p:cNvPr id="24578" name="Title 6"/>
          <p:cNvSpPr>
            <a:spLocks noGrp="1"/>
          </p:cNvSpPr>
          <p:nvPr>
            <p:ph type="title"/>
          </p:nvPr>
        </p:nvSpPr>
        <p:spPr>
          <a:xfrm>
            <a:off x="457200" y="76200"/>
            <a:ext cx="8229600" cy="1143000"/>
          </a:xfrm>
        </p:spPr>
        <p:txBody>
          <a:bodyPr/>
          <a:lstStyle/>
          <a:p>
            <a:pPr algn="l" eaLnBrk="1" hangingPunct="1"/>
            <a:r>
              <a:rPr lang="en-US" sz="4000" b="1" smtClean="0">
                <a:latin typeface="Calibri" pitchFamily="34" charset="0"/>
              </a:rPr>
              <a:t>Strategy: participation is </a:t>
            </a:r>
            <a:r>
              <a:rPr lang="en-US" sz="4000" b="1" smtClean="0">
                <a:solidFill>
                  <a:schemeClr val="bg1"/>
                </a:solidFill>
                <a:latin typeface="Calibri" pitchFamily="34" charset="0"/>
              </a:rPr>
              <a:t>key</a:t>
            </a:r>
          </a:p>
        </p:txBody>
      </p:sp>
      <p:sp>
        <p:nvSpPr>
          <p:cNvPr id="24580" name="Line 4"/>
          <p:cNvSpPr>
            <a:spLocks noChangeShapeType="1"/>
          </p:cNvSpPr>
          <p:nvPr/>
        </p:nvSpPr>
        <p:spPr bwMode="auto">
          <a:xfrm>
            <a:off x="457200" y="1143000"/>
            <a:ext cx="7696200" cy="0"/>
          </a:xfrm>
          <a:prstGeom prst="line">
            <a:avLst/>
          </a:prstGeom>
          <a:noFill/>
          <a:ln w="28575">
            <a:solidFill>
              <a:schemeClr val="tx2"/>
            </a:solidFill>
            <a:round/>
            <a:headEnd/>
            <a:tailEnd/>
          </a:ln>
        </p:spPr>
        <p:txBody>
          <a:bodyPr/>
          <a:lstStyle/>
          <a:p>
            <a:endParaRPr lang="th-TH"/>
          </a:p>
        </p:txBody>
      </p:sp>
      <p:sp>
        <p:nvSpPr>
          <p:cNvPr id="24579" name="Content Placeholder 7"/>
          <p:cNvSpPr>
            <a:spLocks noGrp="1"/>
          </p:cNvSpPr>
          <p:nvPr>
            <p:ph idx="1"/>
          </p:nvPr>
        </p:nvSpPr>
        <p:spPr>
          <a:xfrm>
            <a:off x="304800" y="1143000"/>
            <a:ext cx="5867400" cy="1905000"/>
          </a:xfrm>
        </p:spPr>
        <p:txBody>
          <a:bodyPr/>
          <a:lstStyle/>
          <a:p>
            <a:pPr eaLnBrk="1" hangingPunct="1"/>
            <a:r>
              <a:rPr lang="en-US" sz="2000" smtClean="0">
                <a:latin typeface="Calibri" pitchFamily="34" charset="0"/>
              </a:rPr>
              <a:t>Cascading leadership approach</a:t>
            </a:r>
          </a:p>
          <a:p>
            <a:pPr eaLnBrk="1" hangingPunct="1"/>
            <a:r>
              <a:rPr lang="en-US" sz="2000" smtClean="0">
                <a:latin typeface="Calibri" pitchFamily="34" charset="0"/>
              </a:rPr>
              <a:t>Young female adolescents ages 15–20 recruited and trained to become leaders:</a:t>
            </a:r>
          </a:p>
          <a:p>
            <a:pPr lvl="1" eaLnBrk="1" hangingPunct="1"/>
            <a:r>
              <a:rPr lang="en-US" sz="2000" smtClean="0">
                <a:latin typeface="Calibri" pitchFamily="34" charset="0"/>
              </a:rPr>
              <a:t>Some undertake professional internship (with stipend) in local institutions </a:t>
            </a:r>
          </a:p>
          <a:p>
            <a:pPr lvl="1" eaLnBrk="1" hangingPunct="1"/>
            <a:r>
              <a:rPr lang="en-US" sz="2000" smtClean="0">
                <a:latin typeface="Calibri" pitchFamily="34" charset="0"/>
              </a:rPr>
              <a:t>All lead community girls’ groups with girls 8-12 and 13-18 </a:t>
            </a:r>
          </a:p>
          <a:p>
            <a:pPr eaLnBrk="1" hangingPunct="1"/>
            <a:r>
              <a:rPr lang="en-US" sz="2000" smtClean="0">
                <a:latin typeface="Calibri" pitchFamily="34" charset="0"/>
              </a:rPr>
              <a:t>Continuous training and mentorship process</a:t>
            </a:r>
          </a:p>
        </p:txBody>
      </p:sp>
      <p:pic>
        <p:nvPicPr>
          <p:cNvPr id="24583" name="Picture 7" descr="P1090095"/>
          <p:cNvPicPr>
            <a:picLocks noChangeAspect="1" noChangeArrowheads="1"/>
          </p:cNvPicPr>
          <p:nvPr/>
        </p:nvPicPr>
        <p:blipFill>
          <a:blip r:embed="rId3" cstate="print"/>
          <a:srcRect/>
          <a:stretch>
            <a:fillRect/>
          </a:stretch>
        </p:blipFill>
        <p:spPr bwMode="auto">
          <a:xfrm>
            <a:off x="2895600" y="5334000"/>
            <a:ext cx="1905000" cy="1428750"/>
          </a:xfrm>
          <a:prstGeom prst="rect">
            <a:avLst/>
          </a:prstGeom>
          <a:noFill/>
        </p:spPr>
      </p:pic>
      <p:pic>
        <p:nvPicPr>
          <p:cNvPr id="24584" name="Picture 8" descr="P1090085"/>
          <p:cNvPicPr>
            <a:picLocks noChangeAspect="1" noChangeArrowheads="1"/>
          </p:cNvPicPr>
          <p:nvPr/>
        </p:nvPicPr>
        <p:blipFill>
          <a:blip r:embed="rId4" cstate="print"/>
          <a:srcRect/>
          <a:stretch>
            <a:fillRect/>
          </a:stretch>
        </p:blipFill>
        <p:spPr bwMode="auto">
          <a:xfrm>
            <a:off x="2895600" y="3886200"/>
            <a:ext cx="1905000" cy="1428750"/>
          </a:xfrm>
          <a:prstGeom prst="rect">
            <a:avLst/>
          </a:prstGeom>
          <a:noFill/>
        </p:spPr>
      </p:pic>
      <p:pic>
        <p:nvPicPr>
          <p:cNvPr id="24585" name="Picture 9" descr="P1090085"/>
          <p:cNvPicPr>
            <a:picLocks noChangeAspect="1" noChangeArrowheads="1"/>
          </p:cNvPicPr>
          <p:nvPr/>
        </p:nvPicPr>
        <p:blipFill>
          <a:blip r:embed="rId5" cstate="print"/>
          <a:srcRect/>
          <a:stretch>
            <a:fillRect/>
          </a:stretch>
        </p:blipFill>
        <p:spPr bwMode="auto">
          <a:xfrm>
            <a:off x="5181600" y="4343400"/>
            <a:ext cx="609600" cy="457200"/>
          </a:xfrm>
          <a:prstGeom prst="rect">
            <a:avLst/>
          </a:prstGeom>
          <a:noFill/>
        </p:spPr>
      </p:pic>
      <p:pic>
        <p:nvPicPr>
          <p:cNvPr id="24586" name="Picture 10" descr="P1090085"/>
          <p:cNvPicPr>
            <a:picLocks noChangeAspect="1" noChangeArrowheads="1"/>
          </p:cNvPicPr>
          <p:nvPr/>
        </p:nvPicPr>
        <p:blipFill>
          <a:blip r:embed="rId5" cstate="print"/>
          <a:srcRect/>
          <a:stretch>
            <a:fillRect/>
          </a:stretch>
        </p:blipFill>
        <p:spPr bwMode="auto">
          <a:xfrm>
            <a:off x="5867400" y="3581400"/>
            <a:ext cx="609600" cy="457200"/>
          </a:xfrm>
          <a:prstGeom prst="rect">
            <a:avLst/>
          </a:prstGeom>
          <a:noFill/>
        </p:spPr>
      </p:pic>
      <p:pic>
        <p:nvPicPr>
          <p:cNvPr id="24587" name="Picture 11" descr="P1090085"/>
          <p:cNvPicPr>
            <a:picLocks noChangeAspect="1" noChangeArrowheads="1"/>
          </p:cNvPicPr>
          <p:nvPr/>
        </p:nvPicPr>
        <p:blipFill>
          <a:blip r:embed="rId5" cstate="print"/>
          <a:srcRect/>
          <a:stretch>
            <a:fillRect/>
          </a:stretch>
        </p:blipFill>
        <p:spPr bwMode="auto">
          <a:xfrm>
            <a:off x="5791200" y="4191000"/>
            <a:ext cx="609600" cy="457200"/>
          </a:xfrm>
          <a:prstGeom prst="rect">
            <a:avLst/>
          </a:prstGeom>
          <a:noFill/>
        </p:spPr>
      </p:pic>
      <p:pic>
        <p:nvPicPr>
          <p:cNvPr id="24588" name="Picture 12" descr="P1090085"/>
          <p:cNvPicPr>
            <a:picLocks noChangeAspect="1" noChangeArrowheads="1"/>
          </p:cNvPicPr>
          <p:nvPr/>
        </p:nvPicPr>
        <p:blipFill>
          <a:blip r:embed="rId5" cstate="print"/>
          <a:srcRect/>
          <a:stretch>
            <a:fillRect/>
          </a:stretch>
        </p:blipFill>
        <p:spPr bwMode="auto">
          <a:xfrm>
            <a:off x="6781800" y="3581400"/>
            <a:ext cx="609600" cy="457200"/>
          </a:xfrm>
          <a:prstGeom prst="rect">
            <a:avLst/>
          </a:prstGeom>
          <a:noFill/>
        </p:spPr>
      </p:pic>
      <p:pic>
        <p:nvPicPr>
          <p:cNvPr id="24589" name="Picture 13" descr="P1090085"/>
          <p:cNvPicPr>
            <a:picLocks noChangeAspect="1" noChangeArrowheads="1"/>
          </p:cNvPicPr>
          <p:nvPr/>
        </p:nvPicPr>
        <p:blipFill>
          <a:blip r:embed="rId5" cstate="print"/>
          <a:srcRect/>
          <a:stretch>
            <a:fillRect/>
          </a:stretch>
        </p:blipFill>
        <p:spPr bwMode="auto">
          <a:xfrm>
            <a:off x="6019800" y="4648200"/>
            <a:ext cx="609600" cy="457200"/>
          </a:xfrm>
          <a:prstGeom prst="rect">
            <a:avLst/>
          </a:prstGeom>
          <a:noFill/>
        </p:spPr>
      </p:pic>
      <p:pic>
        <p:nvPicPr>
          <p:cNvPr id="24590" name="Picture 14" descr="P1090085"/>
          <p:cNvPicPr>
            <a:picLocks noChangeAspect="1" noChangeArrowheads="1"/>
          </p:cNvPicPr>
          <p:nvPr/>
        </p:nvPicPr>
        <p:blipFill>
          <a:blip r:embed="rId5" cstate="print"/>
          <a:srcRect/>
          <a:stretch>
            <a:fillRect/>
          </a:stretch>
        </p:blipFill>
        <p:spPr bwMode="auto">
          <a:xfrm>
            <a:off x="6477000" y="4114800"/>
            <a:ext cx="609600" cy="457200"/>
          </a:xfrm>
          <a:prstGeom prst="rect">
            <a:avLst/>
          </a:prstGeom>
          <a:noFill/>
        </p:spPr>
      </p:pic>
      <p:pic>
        <p:nvPicPr>
          <p:cNvPr id="24591" name="Picture 15" descr="P1090085"/>
          <p:cNvPicPr>
            <a:picLocks noChangeAspect="1" noChangeArrowheads="1"/>
          </p:cNvPicPr>
          <p:nvPr/>
        </p:nvPicPr>
        <p:blipFill>
          <a:blip r:embed="rId5" cstate="print"/>
          <a:srcRect/>
          <a:stretch>
            <a:fillRect/>
          </a:stretch>
        </p:blipFill>
        <p:spPr bwMode="auto">
          <a:xfrm>
            <a:off x="7010400" y="4648200"/>
            <a:ext cx="609600" cy="457200"/>
          </a:xfrm>
          <a:prstGeom prst="rect">
            <a:avLst/>
          </a:prstGeom>
          <a:noFill/>
        </p:spPr>
      </p:pic>
      <p:pic>
        <p:nvPicPr>
          <p:cNvPr id="24592" name="Picture 16" descr="P1090085"/>
          <p:cNvPicPr>
            <a:picLocks noChangeAspect="1" noChangeArrowheads="1"/>
          </p:cNvPicPr>
          <p:nvPr/>
        </p:nvPicPr>
        <p:blipFill>
          <a:blip r:embed="rId5" cstate="print"/>
          <a:srcRect/>
          <a:stretch>
            <a:fillRect/>
          </a:stretch>
        </p:blipFill>
        <p:spPr bwMode="auto">
          <a:xfrm>
            <a:off x="7391400" y="4038600"/>
            <a:ext cx="609600" cy="457200"/>
          </a:xfrm>
          <a:prstGeom prst="rect">
            <a:avLst/>
          </a:prstGeom>
          <a:noFill/>
        </p:spPr>
      </p:pic>
      <p:pic>
        <p:nvPicPr>
          <p:cNvPr id="24593" name="Picture 17" descr="P1090095"/>
          <p:cNvPicPr>
            <a:picLocks noChangeAspect="1" noChangeArrowheads="1"/>
          </p:cNvPicPr>
          <p:nvPr/>
        </p:nvPicPr>
        <p:blipFill>
          <a:blip r:embed="rId6" cstate="print"/>
          <a:srcRect/>
          <a:stretch>
            <a:fillRect/>
          </a:stretch>
        </p:blipFill>
        <p:spPr bwMode="auto">
          <a:xfrm>
            <a:off x="6324600" y="6400800"/>
            <a:ext cx="609600" cy="457200"/>
          </a:xfrm>
          <a:prstGeom prst="rect">
            <a:avLst/>
          </a:prstGeom>
          <a:noFill/>
        </p:spPr>
      </p:pic>
      <p:pic>
        <p:nvPicPr>
          <p:cNvPr id="24594" name="Picture 18" descr="P1090095"/>
          <p:cNvPicPr>
            <a:picLocks noChangeAspect="1" noChangeArrowheads="1"/>
          </p:cNvPicPr>
          <p:nvPr/>
        </p:nvPicPr>
        <p:blipFill>
          <a:blip r:embed="rId6" cstate="print"/>
          <a:srcRect/>
          <a:stretch>
            <a:fillRect/>
          </a:stretch>
        </p:blipFill>
        <p:spPr bwMode="auto">
          <a:xfrm>
            <a:off x="6858000" y="5791200"/>
            <a:ext cx="609600" cy="457200"/>
          </a:xfrm>
          <a:prstGeom prst="rect">
            <a:avLst/>
          </a:prstGeom>
          <a:noFill/>
        </p:spPr>
      </p:pic>
      <p:pic>
        <p:nvPicPr>
          <p:cNvPr id="24595" name="Picture 19" descr="P1090095"/>
          <p:cNvPicPr>
            <a:picLocks noChangeAspect="1" noChangeArrowheads="1"/>
          </p:cNvPicPr>
          <p:nvPr/>
        </p:nvPicPr>
        <p:blipFill>
          <a:blip r:embed="rId6" cstate="print"/>
          <a:srcRect/>
          <a:stretch>
            <a:fillRect/>
          </a:stretch>
        </p:blipFill>
        <p:spPr bwMode="auto">
          <a:xfrm>
            <a:off x="6019800" y="5486400"/>
            <a:ext cx="609600" cy="457200"/>
          </a:xfrm>
          <a:prstGeom prst="rect">
            <a:avLst/>
          </a:prstGeom>
          <a:noFill/>
        </p:spPr>
      </p:pic>
      <p:pic>
        <p:nvPicPr>
          <p:cNvPr id="24596" name="Picture 20" descr="P1090095"/>
          <p:cNvPicPr>
            <a:picLocks noChangeAspect="1" noChangeArrowheads="1"/>
          </p:cNvPicPr>
          <p:nvPr/>
        </p:nvPicPr>
        <p:blipFill>
          <a:blip r:embed="rId6" cstate="print"/>
          <a:srcRect/>
          <a:stretch>
            <a:fillRect/>
          </a:stretch>
        </p:blipFill>
        <p:spPr bwMode="auto">
          <a:xfrm>
            <a:off x="6629400" y="5105400"/>
            <a:ext cx="609600" cy="457200"/>
          </a:xfrm>
          <a:prstGeom prst="rect">
            <a:avLst/>
          </a:prstGeom>
          <a:noFill/>
        </p:spPr>
      </p:pic>
      <p:pic>
        <p:nvPicPr>
          <p:cNvPr id="24597" name="Picture 21" descr="P1090095"/>
          <p:cNvPicPr>
            <a:picLocks noChangeAspect="1" noChangeArrowheads="1"/>
          </p:cNvPicPr>
          <p:nvPr/>
        </p:nvPicPr>
        <p:blipFill>
          <a:blip r:embed="rId6" cstate="print"/>
          <a:srcRect/>
          <a:stretch>
            <a:fillRect/>
          </a:stretch>
        </p:blipFill>
        <p:spPr bwMode="auto">
          <a:xfrm>
            <a:off x="7620000" y="5334000"/>
            <a:ext cx="609600" cy="457200"/>
          </a:xfrm>
          <a:prstGeom prst="rect">
            <a:avLst/>
          </a:prstGeom>
          <a:noFill/>
        </p:spPr>
      </p:pic>
      <p:pic>
        <p:nvPicPr>
          <p:cNvPr id="24598" name="Picture 22" descr="P1090095"/>
          <p:cNvPicPr>
            <a:picLocks noChangeAspect="1" noChangeArrowheads="1"/>
          </p:cNvPicPr>
          <p:nvPr/>
        </p:nvPicPr>
        <p:blipFill>
          <a:blip r:embed="rId6" cstate="print"/>
          <a:srcRect/>
          <a:stretch>
            <a:fillRect/>
          </a:stretch>
        </p:blipFill>
        <p:spPr bwMode="auto">
          <a:xfrm>
            <a:off x="5715000" y="6172200"/>
            <a:ext cx="609600" cy="457200"/>
          </a:xfrm>
          <a:prstGeom prst="rect">
            <a:avLst/>
          </a:prstGeom>
          <a:noFill/>
        </p:spPr>
      </p:pic>
      <p:pic>
        <p:nvPicPr>
          <p:cNvPr id="24599" name="Picture 23" descr="P1090095"/>
          <p:cNvPicPr>
            <a:picLocks noChangeAspect="1" noChangeArrowheads="1"/>
          </p:cNvPicPr>
          <p:nvPr/>
        </p:nvPicPr>
        <p:blipFill>
          <a:blip r:embed="rId6" cstate="print"/>
          <a:srcRect/>
          <a:stretch>
            <a:fillRect/>
          </a:stretch>
        </p:blipFill>
        <p:spPr bwMode="auto">
          <a:xfrm>
            <a:off x="7696200" y="5943600"/>
            <a:ext cx="609600" cy="457200"/>
          </a:xfrm>
          <a:prstGeom prst="rect">
            <a:avLst/>
          </a:prstGeom>
          <a:noFill/>
        </p:spPr>
      </p:pic>
      <p:pic>
        <p:nvPicPr>
          <p:cNvPr id="24600" name="Picture 24" descr="P1090095"/>
          <p:cNvPicPr>
            <a:picLocks noChangeAspect="1" noChangeArrowheads="1"/>
          </p:cNvPicPr>
          <p:nvPr/>
        </p:nvPicPr>
        <p:blipFill>
          <a:blip r:embed="rId6" cstate="print"/>
          <a:srcRect/>
          <a:stretch>
            <a:fillRect/>
          </a:stretch>
        </p:blipFill>
        <p:spPr bwMode="auto">
          <a:xfrm>
            <a:off x="5257800" y="5791200"/>
            <a:ext cx="609600" cy="457200"/>
          </a:xfrm>
          <a:prstGeom prst="rect">
            <a:avLst/>
          </a:prstGeom>
          <a:noFill/>
        </p:spPr>
      </p:pic>
      <p:sp>
        <p:nvSpPr>
          <p:cNvPr id="24601" name="AutoShape 25"/>
          <p:cNvSpPr>
            <a:spLocks noChangeArrowheads="1"/>
          </p:cNvSpPr>
          <p:nvPr/>
        </p:nvSpPr>
        <p:spPr bwMode="auto">
          <a:xfrm>
            <a:off x="4648200" y="4114800"/>
            <a:ext cx="609600" cy="838200"/>
          </a:xfrm>
          <a:prstGeom prst="rightArrow">
            <a:avLst>
              <a:gd name="adj1" fmla="val 50000"/>
              <a:gd name="adj2" fmla="val 25000"/>
            </a:avLst>
          </a:prstGeom>
          <a:solidFill>
            <a:srgbClr val="FF0000"/>
          </a:solidFill>
          <a:ln w="9525">
            <a:solidFill>
              <a:schemeClr val="tx1"/>
            </a:solidFill>
            <a:miter lim="800000"/>
            <a:headEnd/>
            <a:tailEnd/>
          </a:ln>
          <a:effectLst/>
        </p:spPr>
        <p:txBody>
          <a:bodyPr wrap="none" anchor="ctr"/>
          <a:lstStyle/>
          <a:p>
            <a:endParaRPr lang="th-TH"/>
          </a:p>
        </p:txBody>
      </p:sp>
      <p:sp>
        <p:nvSpPr>
          <p:cNvPr id="24602" name="AutoShape 26"/>
          <p:cNvSpPr>
            <a:spLocks noChangeArrowheads="1"/>
          </p:cNvSpPr>
          <p:nvPr/>
        </p:nvSpPr>
        <p:spPr bwMode="auto">
          <a:xfrm>
            <a:off x="4724400" y="5638800"/>
            <a:ext cx="609600" cy="838200"/>
          </a:xfrm>
          <a:prstGeom prst="rightArrow">
            <a:avLst>
              <a:gd name="adj1" fmla="val 50000"/>
              <a:gd name="adj2" fmla="val 25000"/>
            </a:avLst>
          </a:prstGeom>
          <a:solidFill>
            <a:srgbClr val="FF0000"/>
          </a:solidFill>
          <a:ln w="9525">
            <a:solidFill>
              <a:schemeClr val="tx1"/>
            </a:solidFill>
            <a:miter lim="800000"/>
            <a:headEnd/>
            <a:tailEnd/>
          </a:ln>
          <a:effectLst/>
        </p:spPr>
        <p:txBody>
          <a:bodyPr wrap="none" anchor="ctr"/>
          <a:lstStyle/>
          <a:p>
            <a:endParaRPr lang="th-TH"/>
          </a:p>
        </p:txBody>
      </p:sp>
      <p:pic>
        <p:nvPicPr>
          <p:cNvPr id="24603" name="Picture 27" descr="P1090060"/>
          <p:cNvPicPr>
            <a:picLocks noChangeAspect="1" noChangeArrowheads="1"/>
          </p:cNvPicPr>
          <p:nvPr/>
        </p:nvPicPr>
        <p:blipFill>
          <a:blip r:embed="rId7" cstate="print"/>
          <a:srcRect/>
          <a:stretch>
            <a:fillRect/>
          </a:stretch>
        </p:blipFill>
        <p:spPr bwMode="auto">
          <a:xfrm>
            <a:off x="533400" y="4191000"/>
            <a:ext cx="1758950" cy="1962150"/>
          </a:xfrm>
          <a:prstGeom prst="rect">
            <a:avLst/>
          </a:prstGeom>
          <a:noFill/>
        </p:spPr>
      </p:pic>
      <p:sp>
        <p:nvSpPr>
          <p:cNvPr id="24604" name="AutoShape 28"/>
          <p:cNvSpPr>
            <a:spLocks noChangeArrowheads="1"/>
          </p:cNvSpPr>
          <p:nvPr/>
        </p:nvSpPr>
        <p:spPr bwMode="auto">
          <a:xfrm>
            <a:off x="2286000" y="4800600"/>
            <a:ext cx="609600" cy="838200"/>
          </a:xfrm>
          <a:prstGeom prst="rightArrow">
            <a:avLst>
              <a:gd name="adj1" fmla="val 50000"/>
              <a:gd name="adj2" fmla="val 25000"/>
            </a:avLst>
          </a:prstGeom>
          <a:solidFill>
            <a:srgbClr val="FF0000"/>
          </a:solidFill>
          <a:ln w="9525">
            <a:solidFill>
              <a:schemeClr val="tx1"/>
            </a:solidFill>
            <a:miter lim="800000"/>
            <a:headEnd/>
            <a:tailEnd/>
          </a:ln>
          <a:effectLst/>
        </p:spPr>
        <p:txBody>
          <a:bodyPr wrap="none" anchor="ctr"/>
          <a:lstStyle/>
          <a:p>
            <a:endParaRPr lang="th-TH"/>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6"/>
          <p:cNvSpPr>
            <a:spLocks noGrp="1"/>
          </p:cNvSpPr>
          <p:nvPr>
            <p:ph type="title" idx="4294967295"/>
          </p:nvPr>
        </p:nvSpPr>
        <p:spPr>
          <a:xfrm>
            <a:off x="457200" y="76200"/>
            <a:ext cx="8229600" cy="1143000"/>
          </a:xfrm>
        </p:spPr>
        <p:txBody>
          <a:bodyPr/>
          <a:lstStyle/>
          <a:p>
            <a:pPr algn="l" eaLnBrk="1" hangingPunct="1"/>
            <a:r>
              <a:rPr lang="en-US" sz="4000" b="1" smtClean="0">
                <a:latin typeface="Calibri" pitchFamily="34" charset="0"/>
              </a:rPr>
              <a:t>Program design: addressing the gaps</a:t>
            </a:r>
          </a:p>
        </p:txBody>
      </p:sp>
      <p:sp>
        <p:nvSpPr>
          <p:cNvPr id="71683" name="Line 4"/>
          <p:cNvSpPr>
            <a:spLocks noChangeShapeType="1"/>
          </p:cNvSpPr>
          <p:nvPr/>
        </p:nvSpPr>
        <p:spPr bwMode="auto">
          <a:xfrm>
            <a:off x="457200" y="1371600"/>
            <a:ext cx="7696200" cy="0"/>
          </a:xfrm>
          <a:prstGeom prst="line">
            <a:avLst/>
          </a:prstGeom>
          <a:noFill/>
          <a:ln w="28575">
            <a:solidFill>
              <a:schemeClr val="tx2"/>
            </a:solidFill>
            <a:round/>
            <a:headEnd/>
            <a:tailEnd/>
          </a:ln>
        </p:spPr>
        <p:txBody>
          <a:bodyPr/>
          <a:lstStyle/>
          <a:p>
            <a:endParaRPr lang="th-TH"/>
          </a:p>
        </p:txBody>
      </p:sp>
      <p:sp>
        <p:nvSpPr>
          <p:cNvPr id="71699" name="AutoShape 19"/>
          <p:cNvSpPr>
            <a:spLocks noChangeArrowheads="1"/>
          </p:cNvSpPr>
          <p:nvPr/>
        </p:nvSpPr>
        <p:spPr bwMode="auto">
          <a:xfrm>
            <a:off x="323850" y="2182813"/>
            <a:ext cx="2663825" cy="2089150"/>
          </a:xfrm>
          <a:prstGeom prst="upArrowCallout">
            <a:avLst>
              <a:gd name="adj1" fmla="val 31877"/>
              <a:gd name="adj2" fmla="val 31877"/>
              <a:gd name="adj3" fmla="val 16667"/>
              <a:gd name="adj4" fmla="val 66667"/>
            </a:avLst>
          </a:prstGeom>
          <a:solidFill>
            <a:srgbClr val="FFCC00"/>
          </a:solidFill>
          <a:ln w="9525">
            <a:solidFill>
              <a:srgbClr val="FFCC00"/>
            </a:solidFill>
            <a:miter lim="800000"/>
            <a:headEnd/>
            <a:tailEnd/>
          </a:ln>
          <a:effectLst/>
        </p:spPr>
        <p:txBody>
          <a:bodyPr wrap="none" anchor="ctr"/>
          <a:lstStyle/>
          <a:p>
            <a:pPr algn="ctr"/>
            <a:r>
              <a:rPr lang="en-US" dirty="0" smtClean="0">
                <a:latin typeface="Calibri" pitchFamily="34" charset="0"/>
              </a:rPr>
              <a:t>To</a:t>
            </a:r>
            <a:r>
              <a:rPr lang="en-US" dirty="0" smtClean="0">
                <a:latin typeface="Calibri" pitchFamily="34" charset="0"/>
              </a:rPr>
              <a:t> </a:t>
            </a:r>
            <a:r>
              <a:rPr lang="en-US" dirty="0">
                <a:latin typeface="Calibri" pitchFamily="34" charset="0"/>
              </a:rPr>
              <a:t>go where no other </a:t>
            </a:r>
          </a:p>
          <a:p>
            <a:pPr algn="ctr"/>
            <a:r>
              <a:rPr lang="en-US" dirty="0">
                <a:latin typeface="Calibri" pitchFamily="34" charset="0"/>
              </a:rPr>
              <a:t>projects are going</a:t>
            </a:r>
          </a:p>
        </p:txBody>
      </p:sp>
      <p:sp>
        <p:nvSpPr>
          <p:cNvPr id="71700" name="Text Box 20"/>
          <p:cNvSpPr txBox="1">
            <a:spLocks noChangeArrowheads="1"/>
          </p:cNvSpPr>
          <p:nvPr/>
        </p:nvSpPr>
        <p:spPr bwMode="auto">
          <a:xfrm>
            <a:off x="323850" y="1606550"/>
            <a:ext cx="2663825" cy="946150"/>
          </a:xfrm>
          <a:prstGeom prst="rect">
            <a:avLst/>
          </a:prstGeom>
          <a:solidFill>
            <a:srgbClr val="FFCC00"/>
          </a:solidFill>
          <a:ln w="9525">
            <a:noFill/>
            <a:miter lim="800000"/>
            <a:headEnd/>
            <a:tailEnd/>
          </a:ln>
          <a:effectLst/>
        </p:spPr>
        <p:txBody>
          <a:bodyPr>
            <a:spAutoFit/>
          </a:bodyPr>
          <a:lstStyle/>
          <a:p>
            <a:pPr algn="ctr">
              <a:spcBef>
                <a:spcPct val="50000"/>
              </a:spcBef>
            </a:pPr>
            <a:r>
              <a:rPr lang="en-US" sz="2800" b="1">
                <a:latin typeface="Calibri" pitchFamily="34" charset="0"/>
              </a:rPr>
              <a:t>Geographic focus </a:t>
            </a:r>
          </a:p>
        </p:txBody>
      </p:sp>
      <p:sp>
        <p:nvSpPr>
          <p:cNvPr id="71701" name="AutoShape 21"/>
          <p:cNvSpPr>
            <a:spLocks noChangeArrowheads="1"/>
          </p:cNvSpPr>
          <p:nvPr/>
        </p:nvSpPr>
        <p:spPr bwMode="auto">
          <a:xfrm>
            <a:off x="3348038" y="2757488"/>
            <a:ext cx="2663825" cy="2089150"/>
          </a:xfrm>
          <a:prstGeom prst="upArrowCallout">
            <a:avLst>
              <a:gd name="adj1" fmla="val 31877"/>
              <a:gd name="adj2" fmla="val 31877"/>
              <a:gd name="adj3" fmla="val 16667"/>
              <a:gd name="adj4" fmla="val 66667"/>
            </a:avLst>
          </a:prstGeom>
          <a:solidFill>
            <a:schemeClr val="folHlink"/>
          </a:solidFill>
          <a:ln w="9525">
            <a:solidFill>
              <a:schemeClr val="folHlink"/>
            </a:solidFill>
            <a:miter lim="800000"/>
            <a:headEnd/>
            <a:tailEnd/>
          </a:ln>
          <a:effectLst/>
        </p:spPr>
        <p:txBody>
          <a:bodyPr wrap="none" anchor="ctr"/>
          <a:lstStyle/>
          <a:p>
            <a:pPr algn="ctr"/>
            <a:r>
              <a:rPr lang="en-US">
                <a:latin typeface="Calibri" pitchFamily="34" charset="0"/>
              </a:rPr>
              <a:t>Mentors speak the </a:t>
            </a:r>
          </a:p>
          <a:p>
            <a:pPr algn="ctr"/>
            <a:r>
              <a:rPr lang="en-US">
                <a:latin typeface="Calibri" pitchFamily="34" charset="0"/>
              </a:rPr>
              <a:t>local language and </a:t>
            </a:r>
          </a:p>
          <a:p>
            <a:pPr algn="ctr"/>
            <a:r>
              <a:rPr lang="en-US">
                <a:latin typeface="Calibri" pitchFamily="34" charset="0"/>
              </a:rPr>
              <a:t>understand</a:t>
            </a:r>
          </a:p>
          <a:p>
            <a:pPr algn="ctr"/>
            <a:r>
              <a:rPr lang="en-US">
                <a:latin typeface="Calibri" pitchFamily="34" charset="0"/>
              </a:rPr>
              <a:t>their culture </a:t>
            </a:r>
          </a:p>
        </p:txBody>
      </p:sp>
      <p:sp>
        <p:nvSpPr>
          <p:cNvPr id="71702" name="Text Box 22"/>
          <p:cNvSpPr txBox="1">
            <a:spLocks noChangeArrowheads="1"/>
          </p:cNvSpPr>
          <p:nvPr/>
        </p:nvSpPr>
        <p:spPr bwMode="auto">
          <a:xfrm>
            <a:off x="3348038" y="2181225"/>
            <a:ext cx="2663825" cy="955675"/>
          </a:xfrm>
          <a:prstGeom prst="rect">
            <a:avLst/>
          </a:prstGeom>
          <a:solidFill>
            <a:schemeClr val="folHlink"/>
          </a:solidFill>
          <a:ln w="9525">
            <a:solidFill>
              <a:schemeClr val="folHlink"/>
            </a:solidFill>
            <a:miter lim="800000"/>
            <a:headEnd/>
            <a:tailEnd/>
          </a:ln>
          <a:effectLst/>
        </p:spPr>
        <p:txBody>
          <a:bodyPr>
            <a:spAutoFit/>
          </a:bodyPr>
          <a:lstStyle/>
          <a:p>
            <a:pPr algn="ctr">
              <a:spcBef>
                <a:spcPct val="50000"/>
              </a:spcBef>
            </a:pPr>
            <a:r>
              <a:rPr lang="en-US" sz="2800" b="1">
                <a:latin typeface="Calibri" pitchFamily="34" charset="0"/>
              </a:rPr>
              <a:t>Ethnicity and language</a:t>
            </a:r>
          </a:p>
        </p:txBody>
      </p:sp>
      <p:sp>
        <p:nvSpPr>
          <p:cNvPr id="71703" name="AutoShape 23"/>
          <p:cNvSpPr>
            <a:spLocks noChangeArrowheads="1"/>
          </p:cNvSpPr>
          <p:nvPr/>
        </p:nvSpPr>
        <p:spPr bwMode="auto">
          <a:xfrm>
            <a:off x="6324600" y="2895600"/>
            <a:ext cx="2663825" cy="2089150"/>
          </a:xfrm>
          <a:prstGeom prst="upArrowCallout">
            <a:avLst>
              <a:gd name="adj1" fmla="val 31877"/>
              <a:gd name="adj2" fmla="val 31877"/>
              <a:gd name="adj3" fmla="val 16667"/>
              <a:gd name="adj4" fmla="val 66667"/>
            </a:avLst>
          </a:prstGeom>
          <a:solidFill>
            <a:srgbClr val="CC66FF"/>
          </a:solidFill>
          <a:ln w="9525">
            <a:solidFill>
              <a:srgbClr val="CC66FF"/>
            </a:solidFill>
            <a:miter lim="800000"/>
            <a:headEnd/>
            <a:tailEnd/>
          </a:ln>
          <a:effectLst/>
        </p:spPr>
        <p:txBody>
          <a:bodyPr wrap="none" anchor="ctr"/>
          <a:lstStyle/>
          <a:p>
            <a:pPr algn="ctr"/>
            <a:r>
              <a:rPr lang="en-US" dirty="0" smtClean="0">
                <a:latin typeface="Calibri" pitchFamily="34" charset="0"/>
              </a:rPr>
              <a:t>To</a:t>
            </a:r>
            <a:r>
              <a:rPr lang="en-US" dirty="0" smtClean="0">
                <a:latin typeface="Calibri" pitchFamily="34" charset="0"/>
              </a:rPr>
              <a:t> </a:t>
            </a:r>
            <a:r>
              <a:rPr lang="en-US" dirty="0">
                <a:latin typeface="Calibri" pitchFamily="34" charset="0"/>
              </a:rPr>
              <a:t>cover the age sectors</a:t>
            </a:r>
          </a:p>
          <a:p>
            <a:pPr algn="ctr"/>
            <a:r>
              <a:rPr lang="en-US" dirty="0">
                <a:latin typeface="Calibri" pitchFamily="34" charset="0"/>
              </a:rPr>
              <a:t>with greater unmet</a:t>
            </a:r>
          </a:p>
          <a:p>
            <a:pPr algn="ctr"/>
            <a:r>
              <a:rPr lang="en-US" dirty="0">
                <a:latin typeface="Calibri" pitchFamily="34" charset="0"/>
              </a:rPr>
              <a:t>demands through peer </a:t>
            </a:r>
          </a:p>
          <a:p>
            <a:pPr algn="ctr"/>
            <a:r>
              <a:rPr lang="en-US" dirty="0">
                <a:latin typeface="Calibri" pitchFamily="34" charset="0"/>
              </a:rPr>
              <a:t>education methodology</a:t>
            </a:r>
          </a:p>
        </p:txBody>
      </p:sp>
      <p:sp>
        <p:nvSpPr>
          <p:cNvPr id="71704" name="Text Box 24"/>
          <p:cNvSpPr txBox="1">
            <a:spLocks noChangeArrowheads="1"/>
          </p:cNvSpPr>
          <p:nvPr/>
        </p:nvSpPr>
        <p:spPr bwMode="auto">
          <a:xfrm>
            <a:off x="6443663" y="2757488"/>
            <a:ext cx="2449512" cy="528637"/>
          </a:xfrm>
          <a:prstGeom prst="rect">
            <a:avLst/>
          </a:prstGeom>
          <a:solidFill>
            <a:srgbClr val="CC66FF"/>
          </a:solidFill>
          <a:ln w="9525">
            <a:solidFill>
              <a:srgbClr val="CC66FF"/>
            </a:solidFill>
            <a:miter lim="800000"/>
            <a:headEnd/>
            <a:tailEnd/>
          </a:ln>
          <a:effectLst/>
        </p:spPr>
        <p:txBody>
          <a:bodyPr>
            <a:spAutoFit/>
          </a:bodyPr>
          <a:lstStyle/>
          <a:p>
            <a:pPr algn="ctr">
              <a:spcBef>
                <a:spcPct val="50000"/>
              </a:spcBef>
            </a:pPr>
            <a:r>
              <a:rPr lang="en-US" sz="2800" b="1">
                <a:latin typeface="Calibri" pitchFamily="34" charset="0"/>
              </a:rPr>
              <a:t>Peer to peer </a:t>
            </a:r>
          </a:p>
        </p:txBody>
      </p:sp>
      <p:pic>
        <p:nvPicPr>
          <p:cNvPr id="71708" name="Picture 28" descr="P1080356"/>
          <p:cNvPicPr>
            <a:picLocks noChangeAspect="1" noChangeArrowheads="1"/>
          </p:cNvPicPr>
          <p:nvPr/>
        </p:nvPicPr>
        <p:blipFill>
          <a:blip r:embed="rId2" cstate="print"/>
          <a:srcRect/>
          <a:stretch>
            <a:fillRect/>
          </a:stretch>
        </p:blipFill>
        <p:spPr bwMode="auto">
          <a:xfrm>
            <a:off x="152400" y="4419600"/>
            <a:ext cx="3048000" cy="2286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2186</TotalTime>
  <Words>1625</Words>
  <Application>Microsoft Office PowerPoint</Application>
  <PresentationFormat>On-screen Show (4:3)</PresentationFormat>
  <Paragraphs>174</Paragraphs>
  <Slides>16</Slides>
  <Notes>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         Guatemala's ‘Abriendo Opportunities' program" </vt:lpstr>
      <vt:lpstr>PowerPoint Presentation</vt:lpstr>
      <vt:lpstr>What is the situation of a 12-year-old rural indigenous girl?</vt:lpstr>
      <vt:lpstr>The lives of rural indigenous girls </vt:lpstr>
      <vt:lpstr>Adolescent fertility rate</vt:lpstr>
      <vt:lpstr>Abriendo Oportunidades program pilot phase</vt:lpstr>
      <vt:lpstr>Goals of program</vt:lpstr>
      <vt:lpstr>Strategy: participation is key</vt:lpstr>
      <vt:lpstr>Program design: addressing the gaps</vt:lpstr>
      <vt:lpstr>Program design: adapting to meet needs</vt:lpstr>
      <vt:lpstr>Expected changes at level of girl</vt:lpstr>
      <vt:lpstr> The program beyond the girl</vt:lpstr>
      <vt:lpstr>PowerPoint Presentation</vt:lpstr>
      <vt:lpstr>Challenges 2011-2014</vt:lpstr>
      <vt:lpstr>Useful lessons for other programs</vt:lpstr>
      <vt:lpstr>Questions or comments?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Investment in vulnerable girls as a national development strategy: The Abriendo Oportunidades Program</dc:title>
  <dc:creator>Catino, Jennifer</dc:creator>
  <cp:lastModifiedBy>Sonia</cp:lastModifiedBy>
  <cp:revision>125</cp:revision>
  <dcterms:created xsi:type="dcterms:W3CDTF">2009-03-09T15:42:02Z</dcterms:created>
  <dcterms:modified xsi:type="dcterms:W3CDTF">2011-11-22T03:36:19Z</dcterms:modified>
</cp:coreProperties>
</file>